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30"/>
  </p:notesMasterIdLst>
  <p:sldIdLst>
    <p:sldId id="256" r:id="rId2"/>
    <p:sldId id="371" r:id="rId3"/>
    <p:sldId id="383" r:id="rId4"/>
    <p:sldId id="367" r:id="rId5"/>
    <p:sldId id="365" r:id="rId6"/>
    <p:sldId id="363" r:id="rId7"/>
    <p:sldId id="384" r:id="rId8"/>
    <p:sldId id="344" r:id="rId9"/>
    <p:sldId id="378" r:id="rId10"/>
    <p:sldId id="370" r:id="rId11"/>
    <p:sldId id="397" r:id="rId12"/>
    <p:sldId id="408" r:id="rId13"/>
    <p:sldId id="385" r:id="rId14"/>
    <p:sldId id="398" r:id="rId15"/>
    <p:sldId id="399" r:id="rId16"/>
    <p:sldId id="400" r:id="rId17"/>
    <p:sldId id="394" r:id="rId18"/>
    <p:sldId id="401" r:id="rId19"/>
    <p:sldId id="403" r:id="rId20"/>
    <p:sldId id="409" r:id="rId21"/>
    <p:sldId id="404" r:id="rId22"/>
    <p:sldId id="405" r:id="rId23"/>
    <p:sldId id="406" r:id="rId24"/>
    <p:sldId id="410" r:id="rId25"/>
    <p:sldId id="407" r:id="rId26"/>
    <p:sldId id="374" r:id="rId27"/>
    <p:sldId id="375" r:id="rId28"/>
    <p:sldId id="376" r:id="rId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8" autoAdjust="0"/>
    <p:restoredTop sz="79837"/>
  </p:normalViewPr>
  <p:slideViewPr>
    <p:cSldViewPr snapToGrid="0" snapToObjects="1">
      <p:cViewPr varScale="1">
        <p:scale>
          <a:sx n="73" d="100"/>
          <a:sy n="73" d="100"/>
        </p:scale>
        <p:origin x="9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3/23/18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151018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157850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panel of microarray with </a:t>
            </a:r>
            <a:r>
              <a:rPr lang="en-US" dirty="0" err="1"/>
              <a:t>timepoints</a:t>
            </a:r>
            <a:r>
              <a:rPr lang="en-US" dirty="0"/>
              <a:t> with screenshot with excel</a:t>
            </a:r>
          </a:p>
          <a:p>
            <a:endParaRPr lang="en-US" dirty="0"/>
          </a:p>
          <a:p>
            <a:r>
              <a:rPr lang="en-US" dirty="0"/>
              <a:t>// simulated data by solving the differential equation</a:t>
            </a:r>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345913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arrows 	= activation or repression (verb)</a:t>
            </a:r>
          </a:p>
          <a:p>
            <a:r>
              <a:rPr lang="en-US" dirty="0"/>
              <a:t>Stripes		= increase or decrease in mRNA	(noun)</a:t>
            </a:r>
          </a:p>
          <a:p>
            <a:pPr marL="171450" indent="-171450">
              <a:buFontTx/>
              <a:buChar char="-"/>
            </a:pPr>
            <a:r>
              <a:rPr lang="en-US" dirty="0"/>
              <a:t>Original color scheme chosen was not color blind friendly</a:t>
            </a:r>
          </a:p>
          <a:p>
            <a:pPr marL="171450" indent="-171450">
              <a:buFontTx/>
              <a:buChar char="-"/>
            </a:pPr>
            <a:r>
              <a:rPr lang="en-US" dirty="0"/>
              <a:t>Also wanted the nodes and edges colors to be consistent with each other	</a:t>
            </a:r>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2917067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on the top the experimental data, bottom is simulated data. This tells you how good of a match between experimental and simulated data. Good match for CIN5 and not such a good match for HAP4.</a:t>
            </a:r>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279866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23</a:t>
            </a:fld>
            <a:endParaRPr lang="en-US"/>
          </a:p>
        </p:txBody>
      </p:sp>
    </p:spTree>
    <p:extLst>
      <p:ext uri="{BB962C8B-B14F-4D97-AF65-F5344CB8AC3E}">
        <p14:creationId xmlns:p14="http://schemas.microsoft.com/office/powerpoint/2010/main" val="284895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 increase of expression * arrow causes early activation of ASH1</a:t>
            </a:r>
          </a:p>
          <a:p>
            <a:r>
              <a:rPr lang="en-US" dirty="0"/>
              <a:t>MSN2 </a:t>
            </a:r>
          </a:p>
          <a:p>
            <a:pPr marL="171450" indent="-171450">
              <a:buFontTx/>
              <a:buChar char="-"/>
            </a:pPr>
            <a:r>
              <a:rPr lang="en-US" b="1" dirty="0"/>
              <a:t>Node coloring of ASH1 is explained by incoming edges</a:t>
            </a:r>
          </a:p>
          <a:p>
            <a:pPr marL="628650" lvl="1" indent="-171450">
              <a:buFontTx/>
              <a:buChar char="-"/>
            </a:pPr>
            <a:r>
              <a:rPr lang="en-US" b="1" dirty="0"/>
              <a:t>Initially activated </a:t>
            </a:r>
            <a:r>
              <a:rPr lang="en-US" b="1" dirty="0" err="1"/>
              <a:t>bc</a:t>
            </a:r>
            <a:r>
              <a:rPr lang="en-US" b="1" dirty="0"/>
              <a:t> of massive arrow in SWI5</a:t>
            </a:r>
          </a:p>
          <a:p>
            <a:pPr marL="628650" lvl="1" indent="-171450">
              <a:buFontTx/>
              <a:buChar char="-"/>
            </a:pPr>
            <a:r>
              <a:rPr lang="en-US" b="1" dirty="0"/>
              <a:t>Later repressed by the other arrows</a:t>
            </a:r>
          </a:p>
          <a:p>
            <a:pPr marL="171450" indent="-171450">
              <a:buFontTx/>
              <a:buChar char="-"/>
            </a:pPr>
            <a:r>
              <a:rPr lang="en-US" b="1" dirty="0"/>
              <a:t>MSN2 is not explained.</a:t>
            </a:r>
          </a:p>
          <a:p>
            <a:pPr marL="628650" lvl="1" indent="-171450">
              <a:buFontTx/>
              <a:buChar char="-"/>
            </a:pPr>
            <a:r>
              <a:rPr lang="en-US" b="1" dirty="0"/>
              <a:t>Increasing expression seen through node coloring</a:t>
            </a:r>
          </a:p>
          <a:p>
            <a:pPr marL="628650" lvl="1" indent="-171450">
              <a:buFontTx/>
              <a:buChar char="-"/>
            </a:pPr>
            <a:r>
              <a:rPr lang="en-US" b="1" dirty="0"/>
              <a:t>Only incoming arrow to MSN2 is strong repression which should cause it to be blue</a:t>
            </a:r>
          </a:p>
          <a:p>
            <a:pPr marL="628650" lvl="1" indent="-171450">
              <a:buFontTx/>
              <a:buChar char="-"/>
            </a:pPr>
            <a:endParaRPr lang="en-US" dirty="0"/>
          </a:p>
          <a:p>
            <a:r>
              <a:rPr lang="en-US" dirty="0"/>
              <a:t>Whether or not a gene is red or blue is a voting system</a:t>
            </a:r>
          </a:p>
          <a:p>
            <a:pPr marL="171450" indent="-171450">
              <a:buFontTx/>
              <a:buChar char="-"/>
            </a:pPr>
            <a:r>
              <a:rPr lang="en-US" dirty="0"/>
              <a:t>Weight * concentration of the gene that is doing the regulating</a:t>
            </a:r>
          </a:p>
          <a:p>
            <a:pPr marL="171450" indent="-171450">
              <a:buFontTx/>
              <a:buChar char="-"/>
            </a:pPr>
            <a:r>
              <a:rPr lang="en-US" dirty="0"/>
              <a:t>TODO: look at bulletin of mathematical biology discussion</a:t>
            </a:r>
          </a:p>
          <a:p>
            <a:pPr marL="171450" indent="-171450">
              <a:buFontTx/>
              <a:buChar char="-"/>
            </a:pPr>
            <a:endParaRPr lang="en-US" dirty="0"/>
          </a:p>
          <a:p>
            <a:r>
              <a:rPr lang="en-US" dirty="0"/>
              <a:t>Red and blue arrows 	= activation or repression (verb)</a:t>
            </a:r>
          </a:p>
          <a:p>
            <a:r>
              <a:rPr lang="en-US" dirty="0"/>
              <a:t>Stripes		= increase or decrease in mRNA	(noun)</a:t>
            </a:r>
          </a:p>
          <a:p>
            <a:endParaRPr lang="en-US" dirty="0"/>
          </a:p>
          <a:p>
            <a:r>
              <a:rPr lang="en-US" sz="1200" dirty="0"/>
              <a:t>SWI5 is strongly repressing ASH1 (red arrow) but node coloring indicates that ASH1’s mRNA levels has </a:t>
            </a:r>
            <a:r>
              <a:rPr lang="en-US" sz="1200" b="1" dirty="0"/>
              <a:t>decreased</a:t>
            </a:r>
            <a:r>
              <a:rPr lang="en-US" sz="1200" dirty="0"/>
              <a:t> not increased.</a:t>
            </a:r>
          </a:p>
          <a:p>
            <a:pPr marL="342900" indent="-342900">
              <a:buAutoNum type="arabicPeriod"/>
            </a:pPr>
            <a:r>
              <a:rPr lang="en-US" sz="1200" dirty="0"/>
              <a:t>ACE2, MSN2, and YHP1’s repression on ASH1 is stronger than SWI5’s activation regulatory relationship</a:t>
            </a:r>
          </a:p>
          <a:p>
            <a:pPr marL="342900" indent="-342900">
              <a:buAutoNum type="arabicPeriod"/>
            </a:pPr>
            <a:r>
              <a:rPr lang="en-US" sz="1200" dirty="0"/>
              <a:t>There’s another factor which is missing in the network causing decrease in ASH1’s mRNA</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25</a:t>
            </a:fld>
            <a:endParaRPr lang="en-US"/>
          </a:p>
        </p:txBody>
      </p:sp>
    </p:spTree>
    <p:extLst>
      <p:ext uri="{BB962C8B-B14F-4D97-AF65-F5344CB8AC3E}">
        <p14:creationId xmlns:p14="http://schemas.microsoft.com/office/powerpoint/2010/main" val="3138147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26</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28</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Don’t need to repeat</a:t>
            </a:r>
          </a:p>
        </p:txBody>
      </p:sp>
      <p:sp>
        <p:nvSpPr>
          <p:cNvPr id="4" name="Slide Number Placeholder 3"/>
          <p:cNvSpPr>
            <a:spLocks noGrp="1"/>
          </p:cNvSpPr>
          <p:nvPr>
            <p:ph type="sldNum" sz="quarter" idx="10"/>
          </p:nvPr>
        </p:nvSpPr>
        <p:spPr/>
        <p:txBody>
          <a:bodyPr/>
          <a:lstStyle/>
          <a:p>
            <a:fld id="{AA71EC1C-5ADC-44AF-BC95-94CFA2649419}" type="slidenum">
              <a:rPr lang="en-US" smtClean="0"/>
              <a:t>3</a:t>
            </a:fld>
            <a:endParaRPr lang="en-US"/>
          </a:p>
        </p:txBody>
      </p:sp>
    </p:spTree>
    <p:extLst>
      <p:ext uri="{BB962C8B-B14F-4D97-AF65-F5344CB8AC3E}">
        <p14:creationId xmlns:p14="http://schemas.microsoft.com/office/powerpoint/2010/main" val="341841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GRN’s mechanism </a:t>
            </a:r>
            <a:r>
              <a:rPr lang="en-US" baseline="0" dirty="0"/>
              <a:t>of control is transcription factors</a:t>
            </a:r>
            <a:r>
              <a:rPr lang="mr-IN" baseline="0" dirty="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Initially GRNsight only took the weight value.</a:t>
            </a:r>
          </a:p>
          <a:p>
            <a:pPr lvl="0"/>
            <a:r>
              <a:rPr lang="en-US" dirty="0"/>
              <a:t>I’ll later talk about how we’ve allowed GRNsight to take into account the other values in the other parts of the equation.</a:t>
            </a:r>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it can also be represented in these other two file format (layer on the .</a:t>
            </a:r>
            <a:r>
              <a:rPr lang="en-US" sz="1200" kern="1200" dirty="0" err="1">
                <a:solidFill>
                  <a:schemeClr val="tx1"/>
                </a:solidFill>
                <a:effectLst/>
                <a:latin typeface="+mn-lt"/>
                <a:ea typeface="+mn-ea"/>
                <a:cs typeface="+mn-cs"/>
              </a:rPr>
              <a:t>sif</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graphml</a:t>
            </a:r>
            <a:r>
              <a:rPr lang="en-US" sz="1200" kern="1200" dirty="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solution is GRNsight, a web application which automatically produces visualizations of weighted networks from adjacency matrix inputs. </a:t>
            </a:r>
          </a:p>
          <a:p>
            <a:r>
              <a:rPr lang="en-US" baseline="0" dirty="0"/>
              <a:t>In a GRNsight visualization, rectangular nodes represent genes, and the </a:t>
            </a:r>
            <a:r>
              <a:rPr lang="en-US" dirty="0"/>
              <a:t>thickness of arrows represent the </a:t>
            </a:r>
            <a:r>
              <a:rPr lang="en-US" baseline="0" dirty="0"/>
              <a:t>strength of </a:t>
            </a:r>
            <a:r>
              <a:rPr lang="en-US" dirty="0"/>
              <a:t>regulatory relationships.</a:t>
            </a:r>
          </a:p>
          <a:p>
            <a:r>
              <a:rPr lang="en-US" dirty="0"/>
              <a:t>The interface on the left panel, allows the user to modify force graph parameters, which apply physics simulation to the graph.</a:t>
            </a:r>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1513269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413926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14</a:t>
            </a:fld>
            <a:endParaRPr lang="en-US"/>
          </a:p>
        </p:txBody>
      </p:sp>
    </p:spTree>
    <p:extLst>
      <p:ext uri="{BB962C8B-B14F-4D97-AF65-F5344CB8AC3E}">
        <p14:creationId xmlns:p14="http://schemas.microsoft.com/office/powerpoint/2010/main" val="2184441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3/23/18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9785C6-EBAF-49D5-AD4D-BABF4DFAAD59}" type="datetime1">
              <a:rPr lang="en-US" smtClean="0"/>
              <a:pPr/>
              <a:t>3/23/18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70D3E6-EF16-4488-94A4-211508FE4682}" type="datetime1">
              <a:rPr lang="en-US" smtClean="0"/>
              <a:pPr/>
              <a:t>3/23/18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3/23/18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42805" y="1259726"/>
            <a:ext cx="8095128" cy="1927225"/>
          </a:xfrm>
        </p:spPr>
        <p:txBody>
          <a:bodyPr>
            <a:normAutofit/>
          </a:bodyPr>
          <a:lstStyle/>
          <a:p>
            <a:r>
              <a:rPr lang="en-US" sz="3600" b="1" cap="none" dirty="0">
                <a:latin typeface="+mn-lt"/>
              </a:rPr>
              <a:t>Extending the visualization capabilities of GRNsight: </a:t>
            </a:r>
            <a:r>
              <a:rPr lang="en-US" sz="2700" b="1" cap="none" dirty="0">
                <a:latin typeface="+mn-lt"/>
              </a:rPr>
              <a:t>a web application for visualizing models of gene regulatory networks</a:t>
            </a:r>
            <a:endParaRPr lang="en-US" sz="3100" b="1" cap="none" dirty="0">
              <a:latin typeface="+mn-lt"/>
            </a:endParaRP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a:t>Eileen J. Choe</a:t>
            </a:r>
          </a:p>
          <a:p>
            <a:r>
              <a:rPr lang="en-US" sz="2000" dirty="0"/>
              <a:t>Department of Electrical Engineering and Computer Science</a:t>
            </a:r>
          </a:p>
          <a:p>
            <a:r>
              <a:rPr lang="en-US" sz="2000" dirty="0"/>
              <a:t>Loyola Marymount University</a:t>
            </a:r>
          </a:p>
          <a:p>
            <a:endParaRPr lang="en-US" sz="1800" dirty="0"/>
          </a:p>
          <a:p>
            <a:r>
              <a:rPr lang="en-US" sz="2000" dirty="0"/>
              <a:t>Saturday, March 24, 2018</a:t>
            </a:r>
          </a:p>
          <a:p>
            <a:r>
              <a:rPr lang="en-US" sz="2000" dirty="0"/>
              <a:t>LMU Undergraduate 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033" y="1608345"/>
            <a:ext cx="1322203" cy="567613"/>
          </a:xfrm>
          <a:prstGeom prst="rect">
            <a:avLst/>
          </a:prstGeom>
        </p:spPr>
      </p:pic>
    </p:spTree>
    <p:extLst>
      <p:ext uri="{BB962C8B-B14F-4D97-AF65-F5344CB8AC3E}">
        <p14:creationId xmlns:p14="http://schemas.microsoft.com/office/powerpoint/2010/main" val="1808006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a:t>GRNsight fills a niche in bioinformatics visualization software</a:t>
            </a:r>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extLst>
                    <a:ext uri="{9D8B030D-6E8A-4147-A177-3AD203B41FA5}">
                      <a16:colId xmlns:a16="http://schemas.microsoft.com/office/drawing/2014/main" val="20000"/>
                    </a:ext>
                  </a:extLst>
                </a:gridCol>
                <a:gridCol w="4639015">
                  <a:extLst>
                    <a:ext uri="{9D8B030D-6E8A-4147-A177-3AD203B41FA5}">
                      <a16:colId xmlns:a16="http://schemas.microsoft.com/office/drawing/2014/main" val="20001"/>
                    </a:ext>
                  </a:extLst>
                </a:gridCol>
              </a:tblGrid>
              <a:tr h="813699">
                <a:tc>
                  <a:txBody>
                    <a:bodyPr/>
                    <a:lstStyle/>
                    <a:p>
                      <a:pPr algn="ctr"/>
                      <a:r>
                        <a:rPr lang="en-US" sz="2000" b="1" dirty="0" err="1"/>
                        <a:t>Cytoscape</a:t>
                      </a:r>
                      <a:r>
                        <a:rPr lang="en-US" sz="2000" b="1" baseline="0" dirty="0"/>
                        <a:t> and </a:t>
                      </a:r>
                      <a:r>
                        <a:rPr lang="en-US" sz="2000" b="1" baseline="0" dirty="0" err="1"/>
                        <a:t>Gephi</a:t>
                      </a:r>
                      <a:endParaRPr lang="en-US" sz="2000" b="1" dirty="0"/>
                    </a:p>
                  </a:txBody>
                  <a:tcPr anchor="ctr">
                    <a:solidFill>
                      <a:schemeClr val="bg1">
                        <a:lumMod val="75000"/>
                      </a:schemeClr>
                    </a:solidFill>
                  </a:tcPr>
                </a:tc>
                <a:tc>
                  <a:txBody>
                    <a:bodyPr/>
                    <a:lstStyle/>
                    <a:p>
                      <a:pPr algn="ctr"/>
                      <a:r>
                        <a:rPr lang="en-US" sz="2000" b="1" dirty="0" err="1"/>
                        <a:t>GRNsight</a:t>
                      </a:r>
                      <a:endParaRPr lang="en-US" sz="2000" b="1" dirty="0"/>
                    </a:p>
                  </a:txBody>
                  <a:tcPr anchor="ctr">
                    <a:solidFill>
                      <a:schemeClr val="bg1">
                        <a:lumMod val="75000"/>
                      </a:schemeClr>
                    </a:solidFill>
                  </a:tcPr>
                </a:tc>
                <a:extLst>
                  <a:ext uri="{0D108BD9-81ED-4DB2-BD59-A6C34878D82A}">
                    <a16:rowId xmlns:a16="http://schemas.microsoft.com/office/drawing/2014/main" val="10000"/>
                  </a:ext>
                </a:extLst>
              </a:tr>
              <a:tr h="813699">
                <a:tc>
                  <a:txBody>
                    <a:bodyPr/>
                    <a:lstStyle/>
                    <a:p>
                      <a:pPr algn="ctr"/>
                      <a:r>
                        <a:rPr lang="en-US" sz="2000" b="1" dirty="0"/>
                        <a:t>Optimized for large-scale</a:t>
                      </a:r>
                      <a:r>
                        <a:rPr lang="en-US" sz="2000" b="1" baseline="0" dirty="0"/>
                        <a:t> graphs.</a:t>
                      </a:r>
                      <a:endParaRPr lang="en-US" sz="2000" b="1" dirty="0"/>
                    </a:p>
                  </a:txBody>
                  <a:tcPr anchor="ctr"/>
                </a:tc>
                <a:tc>
                  <a:txBody>
                    <a:bodyPr/>
                    <a:lstStyle/>
                    <a:p>
                      <a:pPr marL="342900" indent="-342900" algn="l">
                        <a:buFont typeface="Wingdings" charset="2"/>
                        <a:buChar char="ü"/>
                      </a:pPr>
                      <a:r>
                        <a:rPr lang="en-US" sz="2000" b="1" dirty="0"/>
                        <a:t>Optimized for small- to medium- scale graphs.</a:t>
                      </a:r>
                    </a:p>
                  </a:txBody>
                  <a:tcPr anchor="ctr"/>
                </a:tc>
                <a:extLst>
                  <a:ext uri="{0D108BD9-81ED-4DB2-BD59-A6C34878D82A}">
                    <a16:rowId xmlns:a16="http://schemas.microsoft.com/office/drawing/2014/main" val="10001"/>
                  </a:ext>
                </a:extLst>
              </a:tr>
              <a:tr h="813699">
                <a:tc>
                  <a:txBody>
                    <a:bodyPr/>
                    <a:lstStyle/>
                    <a:p>
                      <a:pPr algn="ctr"/>
                      <a:r>
                        <a:rPr lang="en-US" sz="2000" b="1" dirty="0"/>
                        <a:t>Must be installed.</a:t>
                      </a:r>
                    </a:p>
                  </a:txBody>
                  <a:tcPr anchor="ctr"/>
                </a:tc>
                <a:tc>
                  <a:txBody>
                    <a:bodyPr/>
                    <a:lstStyle/>
                    <a:p>
                      <a:pPr marL="342900" indent="-342900" algn="l">
                        <a:buFont typeface="Wingdings" charset="2"/>
                        <a:buChar char="ü"/>
                      </a:pPr>
                      <a:r>
                        <a:rPr lang="en-US" sz="2000" b="1" dirty="0"/>
                        <a:t>Exists as a web application.</a:t>
                      </a:r>
                    </a:p>
                  </a:txBody>
                  <a:tcPr anchor="ctr"/>
                </a:tc>
                <a:extLst>
                  <a:ext uri="{0D108BD9-81ED-4DB2-BD59-A6C34878D82A}">
                    <a16:rowId xmlns:a16="http://schemas.microsoft.com/office/drawing/2014/main" val="10002"/>
                  </a:ext>
                </a:extLst>
              </a:tr>
              <a:tr h="813699">
                <a:tc>
                  <a:txBody>
                    <a:bodyPr/>
                    <a:lstStyle/>
                    <a:p>
                      <a:pPr algn="ctr"/>
                      <a:r>
                        <a:rPr lang="en-US" sz="2000" b="1" dirty="0"/>
                        <a:t>Several</a:t>
                      </a:r>
                      <a:r>
                        <a:rPr lang="en-US" sz="2000" b="1" baseline="0" dirty="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a:t>Easy to use, and</a:t>
                      </a:r>
                      <a:r>
                        <a:rPr lang="en-US" sz="2000" b="1" baseline="0" dirty="0"/>
                        <a:t> easily interpretable visualizations.</a:t>
                      </a:r>
                      <a:endParaRPr lang="en-US" sz="2000" b="1"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2342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9E25CE0E-2773-6F4E-B4B9-DBBABDC844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8800" y="1422400"/>
            <a:ext cx="6495317" cy="4503420"/>
          </a:xfrm>
        </p:spPr>
      </p:pic>
      <p:sp>
        <p:nvSpPr>
          <p:cNvPr id="12" name="TextBox 11">
            <a:extLst>
              <a:ext uri="{FF2B5EF4-FFF2-40B4-BE49-F238E27FC236}">
                <a16:creationId xmlns:a16="http://schemas.microsoft.com/office/drawing/2014/main" id="{EAF348A7-346C-DB46-AF40-9E10BF0E8358}"/>
              </a:ext>
            </a:extLst>
          </p:cNvPr>
          <p:cNvSpPr txBox="1"/>
          <p:nvPr/>
        </p:nvSpPr>
        <p:spPr>
          <a:xfrm>
            <a:off x="2476498" y="5242591"/>
            <a:ext cx="6517033" cy="1569660"/>
          </a:xfrm>
          <a:prstGeom prst="rect">
            <a:avLst/>
          </a:prstGeom>
          <a:solidFill>
            <a:srgbClr val="93A299"/>
          </a:solidFill>
        </p:spPr>
        <p:txBody>
          <a:bodyPr wrap="square" rtlCol="0">
            <a:spAutoFit/>
          </a:bodyPr>
          <a:lstStyle/>
          <a:p>
            <a:pPr marL="457200" indent="-457200">
              <a:buFont typeface="Wingdings" charset="2"/>
              <a:buChar char="ü"/>
            </a:pPr>
            <a:r>
              <a:rPr lang="en-US" sz="2400" dirty="0">
                <a:solidFill>
                  <a:schemeClr val="bg1"/>
                </a:solidFill>
              </a:rPr>
              <a:t>Allow users to customize normalization factor for edge thickness so that multiple graphs can be generated on the same scale.</a:t>
            </a:r>
          </a:p>
        </p:txBody>
      </p:sp>
      <p:sp>
        <p:nvSpPr>
          <p:cNvPr id="14" name="TextBox 13">
            <a:extLst>
              <a:ext uri="{FF2B5EF4-FFF2-40B4-BE49-F238E27FC236}">
                <a16:creationId xmlns:a16="http://schemas.microsoft.com/office/drawing/2014/main" id="{C7EE9289-73BC-D84F-AC02-82FB556F24E7}"/>
              </a:ext>
            </a:extLst>
          </p:cNvPr>
          <p:cNvSpPr txBox="1"/>
          <p:nvPr/>
        </p:nvSpPr>
        <p:spPr>
          <a:xfrm>
            <a:off x="2476499" y="5854737"/>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zoom and scroll within the graph viewport.</a:t>
            </a:r>
          </a:p>
        </p:txBody>
      </p:sp>
      <p:sp>
        <p:nvSpPr>
          <p:cNvPr id="13" name="TextBox 12">
            <a:extLst>
              <a:ext uri="{FF2B5EF4-FFF2-40B4-BE49-F238E27FC236}">
                <a16:creationId xmlns:a16="http://schemas.microsoft.com/office/drawing/2014/main" id="{934D5A2F-DBA5-BE40-980D-CF01C574E43A}"/>
              </a:ext>
            </a:extLst>
          </p:cNvPr>
          <p:cNvSpPr txBox="1"/>
          <p:nvPr/>
        </p:nvSpPr>
        <p:spPr>
          <a:xfrm>
            <a:off x="2476498" y="5240540"/>
            <a:ext cx="6517033" cy="1569660"/>
          </a:xfrm>
          <a:prstGeom prst="rect">
            <a:avLst/>
          </a:prstGeom>
          <a:solidFill>
            <a:srgbClr val="93A299"/>
          </a:solidFill>
        </p:spPr>
        <p:txBody>
          <a:bodyPr wrap="square" rtlCol="0">
            <a:spAutoFit/>
          </a:bodyPr>
          <a:lstStyle/>
          <a:p>
            <a:pPr marL="457200" indent="-457200">
              <a:buFont typeface="Wingdings" charset="2"/>
              <a:buChar char="ü"/>
            </a:pPr>
            <a:r>
              <a:rPr lang="en-US" sz="2400" dirty="0">
                <a:solidFill>
                  <a:schemeClr val="bg1"/>
                </a:solidFill>
              </a:rPr>
              <a:t>Allow users to customize gray edge threshold so that a user can decide the threshold to determining if a relationship is weak.</a:t>
            </a:r>
          </a:p>
        </p:txBody>
      </p:sp>
      <p:sp>
        <p:nvSpPr>
          <p:cNvPr id="4" name="Title 1">
            <a:extLst>
              <a:ext uri="{FF2B5EF4-FFF2-40B4-BE49-F238E27FC236}">
                <a16:creationId xmlns:a16="http://schemas.microsoft.com/office/drawing/2014/main" id="{E3131F77-46D2-4349-8517-839761E64FA9}"/>
              </a:ext>
            </a:extLst>
          </p:cNvPr>
          <p:cNvSpPr>
            <a:spLocks noGrp="1"/>
          </p:cNvSpPr>
          <p:nvPr>
            <p:ph type="title"/>
          </p:nvPr>
        </p:nvSpPr>
        <p:spPr>
          <a:xfrm>
            <a:off x="457200" y="533400"/>
            <a:ext cx="8229600" cy="787399"/>
          </a:xfrm>
        </p:spPr>
        <p:txBody>
          <a:bodyPr>
            <a:noAutofit/>
          </a:bodyPr>
          <a:lstStyle/>
          <a:p>
            <a:r>
              <a:rPr lang="en-US" sz="2800" b="1" dirty="0"/>
              <a:t>In GRNsight v2, we’ve expanded </a:t>
            </a:r>
            <a:r>
              <a:rPr lang="en-US" sz="2800" b="1" dirty="0" err="1"/>
              <a:t>GRNsight’s</a:t>
            </a:r>
            <a:r>
              <a:rPr lang="en-US" sz="2800" b="1" dirty="0"/>
              <a:t> visual and analytic feature set</a:t>
            </a:r>
          </a:p>
        </p:txBody>
      </p:sp>
      <p:sp>
        <p:nvSpPr>
          <p:cNvPr id="6" name="Rectangle 5">
            <a:extLst>
              <a:ext uri="{FF2B5EF4-FFF2-40B4-BE49-F238E27FC236}">
                <a16:creationId xmlns:a16="http://schemas.microsoft.com/office/drawing/2014/main" id="{C0D3C484-5C95-4645-A8E2-54319D5FD58C}"/>
              </a:ext>
            </a:extLst>
          </p:cNvPr>
          <p:cNvSpPr/>
          <p:nvPr/>
        </p:nvSpPr>
        <p:spPr>
          <a:xfrm>
            <a:off x="558800" y="365350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419041-A36F-314B-8F5A-1EB759A775F7}"/>
              </a:ext>
            </a:extLst>
          </p:cNvPr>
          <p:cNvSpPr/>
          <p:nvPr/>
        </p:nvSpPr>
        <p:spPr>
          <a:xfrm>
            <a:off x="582268" y="493175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79B71E-02E5-8E4A-A713-607278F97CF5}"/>
              </a:ext>
            </a:extLst>
          </p:cNvPr>
          <p:cNvSpPr/>
          <p:nvPr/>
        </p:nvSpPr>
        <p:spPr>
          <a:xfrm>
            <a:off x="594967" y="5351742"/>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D8990A-6C91-B448-86DB-16102E28C4DB}"/>
              </a:ext>
            </a:extLst>
          </p:cNvPr>
          <p:cNvSpPr/>
          <p:nvPr/>
        </p:nvSpPr>
        <p:spPr>
          <a:xfrm>
            <a:off x="1680952" y="503451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5D9745-CBE1-FB42-9B0A-445D75F3ECBD}"/>
              </a:ext>
            </a:extLst>
          </p:cNvPr>
          <p:cNvSpPr txBox="1"/>
          <p:nvPr/>
        </p:nvSpPr>
        <p:spPr>
          <a:xfrm>
            <a:off x="2476500" y="5861899"/>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Separated bounding box from the viewport to allow graph to reach steady state.</a:t>
            </a:r>
          </a:p>
        </p:txBody>
      </p:sp>
      <p:sp>
        <p:nvSpPr>
          <p:cNvPr id="11" name="TextBox 10">
            <a:extLst>
              <a:ext uri="{FF2B5EF4-FFF2-40B4-BE49-F238E27FC236}">
                <a16:creationId xmlns:a16="http://schemas.microsoft.com/office/drawing/2014/main" id="{93182EC4-1384-D945-BCC6-F3E6AE8D2C25}"/>
              </a:ext>
            </a:extLst>
          </p:cNvPr>
          <p:cNvSpPr txBox="1"/>
          <p:nvPr/>
        </p:nvSpPr>
        <p:spPr>
          <a:xfrm>
            <a:off x="6937829" y="2473781"/>
            <a:ext cx="2024655" cy="1200329"/>
          </a:xfrm>
          <a:prstGeom prst="rect">
            <a:avLst/>
          </a:prstGeom>
          <a:noFill/>
        </p:spPr>
        <p:txBody>
          <a:bodyPr wrap="square" rtlCol="0">
            <a:spAutoFit/>
          </a:bodyPr>
          <a:lstStyle/>
          <a:p>
            <a:pPr algn="ctr"/>
            <a:r>
              <a:rPr lang="en-US" b="1" dirty="0"/>
              <a:t>Screenshot of GRNsight v2, released June 2017</a:t>
            </a:r>
          </a:p>
        </p:txBody>
      </p:sp>
    </p:spTree>
    <p:extLst>
      <p:ext uri="{BB962C8B-B14F-4D97-AF65-F5344CB8AC3E}">
        <p14:creationId xmlns:p14="http://schemas.microsoft.com/office/powerpoint/2010/main" val="46441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3" grpId="0" animBg="1"/>
      <p:bldP spid="6" grpId="0" animBg="1"/>
      <p:bldP spid="6" grpId="1" animBg="1"/>
      <p:bldP spid="7" grpId="0" animBg="1"/>
      <p:bldP spid="7" grpId="1" animBg="1"/>
      <p:bldP spid="8" grpId="0" animBg="1"/>
      <p:bldP spid="9" grpId="0" animBg="1"/>
      <p:bldP spid="9" grpId="1" animBg="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7D5D-65C0-2745-976C-BC4F6919F177}"/>
              </a:ext>
            </a:extLst>
          </p:cNvPr>
          <p:cNvSpPr>
            <a:spLocks noGrp="1"/>
          </p:cNvSpPr>
          <p:nvPr>
            <p:ph type="title"/>
          </p:nvPr>
        </p:nvSpPr>
        <p:spPr/>
        <p:txBody>
          <a:bodyPr>
            <a:normAutofit/>
          </a:bodyPr>
          <a:lstStyle/>
          <a:p>
            <a:r>
              <a:rPr lang="en-US" sz="2800" b="1" dirty="0"/>
              <a:t>GRNsight v3 is focused on expanding visualization features</a:t>
            </a:r>
          </a:p>
        </p:txBody>
      </p:sp>
      <p:sp>
        <p:nvSpPr>
          <p:cNvPr id="3" name="Content Placeholder 2">
            <a:extLst>
              <a:ext uri="{FF2B5EF4-FFF2-40B4-BE49-F238E27FC236}">
                <a16:creationId xmlns:a16="http://schemas.microsoft.com/office/drawing/2014/main" id="{835033D6-2D40-8545-8DE2-DE8FFDB394AD}"/>
              </a:ext>
            </a:extLst>
          </p:cNvPr>
          <p:cNvSpPr>
            <a:spLocks noGrp="1"/>
          </p:cNvSpPr>
          <p:nvPr>
            <p:ph idx="1"/>
          </p:nvPr>
        </p:nvSpPr>
        <p:spPr>
          <a:xfrm>
            <a:off x="457200" y="1758462"/>
            <a:ext cx="8229600" cy="4718538"/>
          </a:xfrm>
          <a:ln>
            <a:noFill/>
          </a:ln>
        </p:spPr>
        <p:txBody>
          <a:bodyPr/>
          <a:lstStyle/>
          <a:p>
            <a:r>
              <a:rPr lang="en-US" dirty="0"/>
              <a:t>What are are alternative ways to visualize weighted networks other than the current force-directed graph?</a:t>
            </a:r>
          </a:p>
          <a:p>
            <a:pPr lvl="1"/>
            <a:r>
              <a:rPr lang="en-US" dirty="0"/>
              <a:t>Grid Layout (Jen Shin, 2018)</a:t>
            </a:r>
          </a:p>
          <a:p>
            <a:pPr marL="274320" lvl="1" indent="0">
              <a:buNone/>
            </a:pPr>
            <a:endParaRPr lang="en-US" dirty="0"/>
          </a:p>
          <a:p>
            <a:r>
              <a:rPr lang="en-US" dirty="0"/>
              <a:t>What are other data that is provided by </a:t>
            </a:r>
            <a:r>
              <a:rPr lang="en-US" dirty="0" err="1"/>
              <a:t>GRNmap</a:t>
            </a:r>
            <a:r>
              <a:rPr lang="en-US" dirty="0"/>
              <a:t> can GRNsight process and visualize other than the weights?</a:t>
            </a:r>
          </a:p>
          <a:p>
            <a:pPr lvl="1"/>
            <a:r>
              <a:rPr lang="en-US" dirty="0"/>
              <a:t>GRNsight data structure redesign (Eileen Choe, 2018)</a:t>
            </a:r>
          </a:p>
          <a:p>
            <a:pPr lvl="1"/>
            <a:r>
              <a:rPr lang="en-US" dirty="0"/>
              <a:t>Node coloring (Eileen Choe, 2018)</a:t>
            </a:r>
          </a:p>
          <a:p>
            <a:endParaRPr lang="en-US" dirty="0"/>
          </a:p>
          <a:p>
            <a:endParaRPr lang="en-US" dirty="0"/>
          </a:p>
        </p:txBody>
      </p:sp>
    </p:spTree>
    <p:extLst>
      <p:ext uri="{BB962C8B-B14F-4D97-AF65-F5344CB8AC3E}">
        <p14:creationId xmlns:p14="http://schemas.microsoft.com/office/powerpoint/2010/main" val="1439642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124038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0197AC-0642-BC4F-A580-D8456BE21E65}"/>
              </a:ext>
            </a:extLst>
          </p:cNvPr>
          <p:cNvSpPr>
            <a:spLocks noGrp="1"/>
          </p:cNvSpPr>
          <p:nvPr>
            <p:ph type="title"/>
          </p:nvPr>
        </p:nvSpPr>
        <p:spPr>
          <a:xfrm>
            <a:off x="457199" y="856343"/>
            <a:ext cx="8229600" cy="990600"/>
          </a:xfrm>
        </p:spPr>
        <p:txBody>
          <a:bodyPr>
            <a:noAutofit/>
          </a:bodyPr>
          <a:lstStyle/>
          <a:p>
            <a:r>
              <a:rPr lang="en-US" sz="2800" b="1" dirty="0"/>
              <a:t>GRNsight was originally designed to process the weight parameters from a </a:t>
            </a:r>
            <a:r>
              <a:rPr lang="en-US" sz="2800" b="1" dirty="0" err="1"/>
              <a:t>GRNmap</a:t>
            </a:r>
            <a:r>
              <a:rPr lang="en-US" sz="2800" b="1" dirty="0"/>
              <a:t> input or output Excel workbook</a:t>
            </a:r>
          </a:p>
        </p:txBody>
      </p:sp>
      <p:sp>
        <p:nvSpPr>
          <p:cNvPr id="10" name="TextBox 9">
            <a:extLst>
              <a:ext uri="{FF2B5EF4-FFF2-40B4-BE49-F238E27FC236}">
                <a16:creationId xmlns:a16="http://schemas.microsoft.com/office/drawing/2014/main" id="{EA91967F-1B12-EC48-B121-B0FC50AC62B8}"/>
              </a:ext>
            </a:extLst>
          </p:cNvPr>
          <p:cNvSpPr txBox="1"/>
          <p:nvPr/>
        </p:nvSpPr>
        <p:spPr>
          <a:xfrm>
            <a:off x="140677" y="2198039"/>
            <a:ext cx="9205663" cy="830997"/>
          </a:xfrm>
          <a:prstGeom prst="rect">
            <a:avLst/>
          </a:prstGeom>
          <a:noFill/>
        </p:spPr>
        <p:txBody>
          <a:bodyPr wrap="square" rtlCol="0">
            <a:spAutoFit/>
          </a:bodyPr>
          <a:lstStyle/>
          <a:p>
            <a:r>
              <a:rPr lang="en-US" sz="2400" dirty="0"/>
              <a:t>Adjacency matrix values correspond to the magnitude of a regulatory relationship from a regulator (column) to a target (row).</a:t>
            </a:r>
          </a:p>
        </p:txBody>
      </p:sp>
      <p:pic>
        <p:nvPicPr>
          <p:cNvPr id="9" name="Picture 8">
            <a:extLst>
              <a:ext uri="{FF2B5EF4-FFF2-40B4-BE49-F238E27FC236}">
                <a16:creationId xmlns:a16="http://schemas.microsoft.com/office/drawing/2014/main" id="{6CA7123D-4047-D842-948F-E46A5CD0C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24" y="3327416"/>
            <a:ext cx="8327572" cy="2520832"/>
          </a:xfrm>
          <a:prstGeom prst="rect">
            <a:avLst/>
          </a:prstGeom>
          <a:ln w="38100">
            <a:solidFill>
              <a:schemeClr val="accent1"/>
            </a:solidFill>
          </a:ln>
        </p:spPr>
      </p:pic>
      <p:pic>
        <p:nvPicPr>
          <p:cNvPr id="16" name="Picture 15">
            <a:extLst>
              <a:ext uri="{FF2B5EF4-FFF2-40B4-BE49-F238E27FC236}">
                <a16:creationId xmlns:a16="http://schemas.microsoft.com/office/drawing/2014/main" id="{664AE5FF-F36E-2240-B499-AB25C061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07" y="3327416"/>
            <a:ext cx="8337383" cy="2520832"/>
          </a:xfrm>
          <a:prstGeom prst="rect">
            <a:avLst/>
          </a:prstGeom>
          <a:ln w="38100">
            <a:solidFill>
              <a:schemeClr val="accent1"/>
            </a:solidFill>
          </a:ln>
        </p:spPr>
      </p:pic>
      <p:sp>
        <p:nvSpPr>
          <p:cNvPr id="17" name="TextBox 16">
            <a:extLst>
              <a:ext uri="{FF2B5EF4-FFF2-40B4-BE49-F238E27FC236}">
                <a16:creationId xmlns:a16="http://schemas.microsoft.com/office/drawing/2014/main" id="{AB272490-C4F4-DC4E-8C81-B1575F5FEF38}"/>
              </a:ext>
            </a:extLst>
          </p:cNvPr>
          <p:cNvSpPr txBox="1"/>
          <p:nvPr/>
        </p:nvSpPr>
        <p:spPr>
          <a:xfrm>
            <a:off x="1257021" y="5857827"/>
            <a:ext cx="6649577" cy="400110"/>
          </a:xfrm>
          <a:prstGeom prst="rect">
            <a:avLst/>
          </a:prstGeom>
          <a:noFill/>
        </p:spPr>
        <p:txBody>
          <a:bodyPr wrap="none" rtlCol="0">
            <a:spAutoFit/>
          </a:bodyPr>
          <a:lstStyle/>
          <a:p>
            <a:r>
              <a:rPr lang="en-US" sz="2000" b="1" dirty="0"/>
              <a:t>Model before </a:t>
            </a:r>
            <a:r>
              <a:rPr lang="en-US" sz="2000" b="1" dirty="0" err="1"/>
              <a:t>GRNmap</a:t>
            </a:r>
            <a:r>
              <a:rPr lang="en-US" sz="2000" b="1" dirty="0"/>
              <a:t> simulation only has 0s and 1s</a:t>
            </a:r>
          </a:p>
        </p:txBody>
      </p:sp>
      <p:sp>
        <p:nvSpPr>
          <p:cNvPr id="18" name="TextBox 17">
            <a:extLst>
              <a:ext uri="{FF2B5EF4-FFF2-40B4-BE49-F238E27FC236}">
                <a16:creationId xmlns:a16="http://schemas.microsoft.com/office/drawing/2014/main" id="{37844FE4-568A-F140-B567-F9BE37150578}"/>
              </a:ext>
            </a:extLst>
          </p:cNvPr>
          <p:cNvSpPr txBox="1"/>
          <p:nvPr/>
        </p:nvSpPr>
        <p:spPr>
          <a:xfrm>
            <a:off x="781730" y="5863647"/>
            <a:ext cx="7600157" cy="400110"/>
          </a:xfrm>
          <a:prstGeom prst="rect">
            <a:avLst/>
          </a:prstGeom>
          <a:noFill/>
        </p:spPr>
        <p:txBody>
          <a:bodyPr wrap="none" rtlCol="0">
            <a:spAutoFit/>
          </a:bodyPr>
          <a:lstStyle/>
          <a:p>
            <a:r>
              <a:rPr lang="en-US" sz="2000" b="1" dirty="0"/>
              <a:t>Model after </a:t>
            </a:r>
            <a:r>
              <a:rPr lang="en-US" sz="2000" b="1" dirty="0" err="1"/>
              <a:t>GRNmap</a:t>
            </a:r>
            <a:r>
              <a:rPr lang="en-US" sz="2000" b="1" dirty="0"/>
              <a:t> simulation has estimated weight values </a:t>
            </a:r>
          </a:p>
        </p:txBody>
      </p:sp>
    </p:spTree>
    <p:extLst>
      <p:ext uri="{BB962C8B-B14F-4D97-AF65-F5344CB8AC3E}">
        <p14:creationId xmlns:p14="http://schemas.microsoft.com/office/powerpoint/2010/main" val="246680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95A-E193-E04B-BFCA-73B23D984B10}"/>
              </a:ext>
            </a:extLst>
          </p:cNvPr>
          <p:cNvSpPr>
            <a:spLocks noGrp="1"/>
          </p:cNvSpPr>
          <p:nvPr>
            <p:ph type="title"/>
          </p:nvPr>
        </p:nvSpPr>
        <p:spPr>
          <a:xfrm>
            <a:off x="457200" y="140040"/>
            <a:ext cx="8229600" cy="1407885"/>
          </a:xfrm>
        </p:spPr>
        <p:txBody>
          <a:bodyPr>
            <a:normAutofit/>
          </a:bodyPr>
          <a:lstStyle/>
          <a:p>
            <a:r>
              <a:rPr lang="en-US" sz="3100" b="1" dirty="0" err="1"/>
              <a:t>GRNmap</a:t>
            </a:r>
            <a:r>
              <a:rPr lang="en-US" sz="3100" b="1" dirty="0"/>
              <a:t> workbooks have other worksheets that contain additional data about the GRN</a:t>
            </a:r>
            <a:endParaRPr lang="en-US" dirty="0"/>
          </a:p>
        </p:txBody>
      </p:sp>
      <p:sp>
        <p:nvSpPr>
          <p:cNvPr id="3" name="Content Placeholder 2">
            <a:extLst>
              <a:ext uri="{FF2B5EF4-FFF2-40B4-BE49-F238E27FC236}">
                <a16:creationId xmlns:a16="http://schemas.microsoft.com/office/drawing/2014/main" id="{BFCA56F3-7AD5-8347-88DA-524EDCB7A35E}"/>
              </a:ext>
            </a:extLst>
          </p:cNvPr>
          <p:cNvSpPr>
            <a:spLocks noGrp="1"/>
          </p:cNvSpPr>
          <p:nvPr>
            <p:ph idx="1"/>
          </p:nvPr>
        </p:nvSpPr>
        <p:spPr>
          <a:xfrm>
            <a:off x="283029" y="1897641"/>
            <a:ext cx="4288971" cy="4744408"/>
          </a:xfrm>
        </p:spPr>
        <p:txBody>
          <a:bodyPr>
            <a:normAutofit lnSpcReduction="10000"/>
          </a:bodyPr>
          <a:lstStyle/>
          <a:p>
            <a:pPr marL="457200" indent="-457200">
              <a:buFont typeface="+mj-lt"/>
              <a:buAutoNum type="arabicPeriod"/>
            </a:pPr>
            <a:r>
              <a:rPr lang="en-US" b="1" dirty="0"/>
              <a:t>2-column worksheets</a:t>
            </a:r>
          </a:p>
          <a:p>
            <a:pPr lvl="1"/>
            <a:r>
              <a:rPr lang="en-US" dirty="0"/>
              <a:t>Simple target – value structure for each gene</a:t>
            </a:r>
          </a:p>
          <a:p>
            <a:pPr lvl="1"/>
            <a:r>
              <a:rPr lang="en-US" dirty="0"/>
              <a:t>E.g. “</a:t>
            </a:r>
            <a:r>
              <a:rPr lang="en-US" dirty="0" err="1"/>
              <a:t>production_rates</a:t>
            </a:r>
            <a:r>
              <a:rPr lang="en-US" dirty="0"/>
              <a:t>”, “</a:t>
            </a:r>
            <a:r>
              <a:rPr lang="en-US" dirty="0" err="1"/>
              <a:t>degradation_rates</a:t>
            </a:r>
            <a:r>
              <a:rPr lang="en-US" dirty="0"/>
              <a:t>”</a:t>
            </a:r>
          </a:p>
          <a:p>
            <a:pPr marL="457200" indent="-457200">
              <a:buFont typeface="+mj-lt"/>
              <a:buAutoNum type="arabicPeriod"/>
            </a:pPr>
            <a:r>
              <a:rPr lang="en-US" b="1" dirty="0"/>
              <a:t>Expression</a:t>
            </a:r>
          </a:p>
          <a:p>
            <a:pPr lvl="1"/>
            <a:r>
              <a:rPr lang="en-US" dirty="0"/>
              <a:t>Time series data</a:t>
            </a:r>
          </a:p>
          <a:p>
            <a:pPr lvl="1"/>
            <a:r>
              <a:rPr lang="en-US" dirty="0"/>
              <a:t>E.g. “wt_log2_expression”, “wt_log2_optimized_espression”</a:t>
            </a:r>
          </a:p>
          <a:p>
            <a:pPr marL="457200" indent="-457200">
              <a:buFont typeface="+mj-lt"/>
              <a:buAutoNum type="arabicPeriod"/>
            </a:pPr>
            <a:r>
              <a:rPr lang="en-US" b="1" dirty="0"/>
              <a:t>Metadata</a:t>
            </a:r>
          </a:p>
          <a:p>
            <a:pPr lvl="1"/>
            <a:r>
              <a:rPr lang="en-US" dirty="0"/>
              <a:t>Data about </a:t>
            </a:r>
            <a:r>
              <a:rPr lang="en-US" dirty="0" err="1"/>
              <a:t>GRNmap</a:t>
            </a:r>
            <a:r>
              <a:rPr lang="en-US" dirty="0"/>
              <a:t> simulation parameters</a:t>
            </a:r>
          </a:p>
          <a:p>
            <a:pPr lvl="1"/>
            <a:r>
              <a:rPr lang="en-US" dirty="0"/>
              <a:t>E.g. “</a:t>
            </a:r>
            <a:r>
              <a:rPr lang="en-US" dirty="0" err="1"/>
              <a:t>optimization_parameters</a:t>
            </a:r>
            <a:r>
              <a:rPr lang="en-US" dirty="0"/>
              <a:t>”</a:t>
            </a:r>
          </a:p>
        </p:txBody>
      </p:sp>
      <p:pic>
        <p:nvPicPr>
          <p:cNvPr id="6" name="Picture 5">
            <a:extLst>
              <a:ext uri="{FF2B5EF4-FFF2-40B4-BE49-F238E27FC236}">
                <a16:creationId xmlns:a16="http://schemas.microsoft.com/office/drawing/2014/main" id="{ED044893-9A53-434D-81F5-CEAD2873EB51}"/>
              </a:ext>
            </a:extLst>
          </p:cNvPr>
          <p:cNvPicPr>
            <a:picLocks noChangeAspect="1"/>
          </p:cNvPicPr>
          <p:nvPr/>
        </p:nvPicPr>
        <p:blipFill rotWithShape="1">
          <a:blip r:embed="rId3">
            <a:extLst>
              <a:ext uri="{28A0092B-C50C-407E-A947-70E740481C1C}">
                <a14:useLocalDpi xmlns:a14="http://schemas.microsoft.com/office/drawing/2010/main" val="0"/>
              </a:ext>
            </a:extLst>
          </a:blip>
          <a:srcRect b="49229"/>
          <a:stretch/>
        </p:blipFill>
        <p:spPr>
          <a:xfrm>
            <a:off x="4833304" y="1929495"/>
            <a:ext cx="1943100" cy="1244448"/>
          </a:xfrm>
          <a:prstGeom prst="rect">
            <a:avLst/>
          </a:prstGeom>
          <a:ln w="38100">
            <a:solidFill>
              <a:srgbClr val="93A299"/>
            </a:solidFill>
          </a:ln>
        </p:spPr>
      </p:pic>
      <p:pic>
        <p:nvPicPr>
          <p:cNvPr id="10" name="Picture 9">
            <a:extLst>
              <a:ext uri="{FF2B5EF4-FFF2-40B4-BE49-F238E27FC236}">
                <a16:creationId xmlns:a16="http://schemas.microsoft.com/office/drawing/2014/main" id="{333D5573-71B4-2E43-BF3F-CE7BE93641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304" y="5000476"/>
            <a:ext cx="4095297" cy="1650696"/>
          </a:xfrm>
          <a:prstGeom prst="rect">
            <a:avLst/>
          </a:prstGeom>
          <a:ln w="38100">
            <a:solidFill>
              <a:srgbClr val="93A299"/>
            </a:solidFill>
          </a:ln>
        </p:spPr>
      </p:pic>
      <p:sp>
        <p:nvSpPr>
          <p:cNvPr id="11" name="Rectangle 10">
            <a:extLst>
              <a:ext uri="{FF2B5EF4-FFF2-40B4-BE49-F238E27FC236}">
                <a16:creationId xmlns:a16="http://schemas.microsoft.com/office/drawing/2014/main" id="{CF74BEC2-AD72-1545-B309-312266EE4AAD}"/>
              </a:ext>
            </a:extLst>
          </p:cNvPr>
          <p:cNvSpPr/>
          <p:nvPr/>
        </p:nvSpPr>
        <p:spPr>
          <a:xfrm>
            <a:off x="457200" y="1355709"/>
            <a:ext cx="7264400" cy="461665"/>
          </a:xfrm>
          <a:prstGeom prst="rect">
            <a:avLst/>
          </a:prstGeom>
        </p:spPr>
        <p:txBody>
          <a:bodyPr wrap="square">
            <a:spAutoFit/>
          </a:bodyPr>
          <a:lstStyle/>
          <a:p>
            <a:r>
              <a:rPr lang="en-US" sz="2400" b="1" dirty="0"/>
              <a:t>Types of formats of </a:t>
            </a:r>
            <a:r>
              <a:rPr lang="en-US" sz="2400" b="1" dirty="0" err="1"/>
              <a:t>GRNmap</a:t>
            </a:r>
            <a:r>
              <a:rPr lang="en-US" sz="2400" b="1" dirty="0"/>
              <a:t> Excel sheets:</a:t>
            </a:r>
          </a:p>
        </p:txBody>
      </p:sp>
      <p:pic>
        <p:nvPicPr>
          <p:cNvPr id="5" name="Picture 4">
            <a:extLst>
              <a:ext uri="{FF2B5EF4-FFF2-40B4-BE49-F238E27FC236}">
                <a16:creationId xmlns:a16="http://schemas.microsoft.com/office/drawing/2014/main" id="{FE0A8CFB-A4B0-8947-A0B2-743FC7C87A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304" y="3286346"/>
            <a:ext cx="3320562" cy="1636897"/>
          </a:xfrm>
          <a:prstGeom prst="rect">
            <a:avLst/>
          </a:prstGeom>
          <a:ln w="38100">
            <a:solidFill>
              <a:srgbClr val="93A299"/>
            </a:solidFill>
          </a:ln>
        </p:spPr>
      </p:pic>
    </p:spTree>
    <p:extLst>
      <p:ext uri="{BB962C8B-B14F-4D97-AF65-F5344CB8AC3E}">
        <p14:creationId xmlns:p14="http://schemas.microsoft.com/office/powerpoint/2010/main" val="2311195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95A-E193-E04B-BFCA-73B23D984B10}"/>
              </a:ext>
            </a:extLst>
          </p:cNvPr>
          <p:cNvSpPr>
            <a:spLocks noGrp="1"/>
          </p:cNvSpPr>
          <p:nvPr>
            <p:ph type="title"/>
          </p:nvPr>
        </p:nvSpPr>
        <p:spPr>
          <a:xfrm>
            <a:off x="457200" y="624114"/>
            <a:ext cx="8229600" cy="769258"/>
          </a:xfrm>
        </p:spPr>
        <p:txBody>
          <a:bodyPr>
            <a:noAutofit/>
          </a:bodyPr>
          <a:lstStyle/>
          <a:p>
            <a:r>
              <a:rPr lang="en-US" sz="2800" b="1" dirty="0" err="1"/>
              <a:t>GRNsight’s</a:t>
            </a:r>
            <a:r>
              <a:rPr lang="en-US" sz="2800" b="1" dirty="0"/>
              <a:t> Excel spreadsheet parser was redesigned to process the entire </a:t>
            </a:r>
            <a:r>
              <a:rPr lang="en-US" sz="2800" b="1" dirty="0" err="1"/>
              <a:t>GRNmap</a:t>
            </a:r>
            <a:r>
              <a:rPr lang="en-US" sz="2800" b="1" dirty="0"/>
              <a:t> output</a:t>
            </a:r>
          </a:p>
        </p:txBody>
      </p:sp>
      <p:sp>
        <p:nvSpPr>
          <p:cNvPr id="3" name="Content Placeholder 2">
            <a:extLst>
              <a:ext uri="{FF2B5EF4-FFF2-40B4-BE49-F238E27FC236}">
                <a16:creationId xmlns:a16="http://schemas.microsoft.com/office/drawing/2014/main" id="{BFCA56F3-7AD5-8347-88DA-524EDCB7A35E}"/>
              </a:ext>
            </a:extLst>
          </p:cNvPr>
          <p:cNvSpPr>
            <a:spLocks noGrp="1"/>
          </p:cNvSpPr>
          <p:nvPr>
            <p:ph idx="1"/>
          </p:nvPr>
        </p:nvSpPr>
        <p:spPr>
          <a:xfrm>
            <a:off x="457200" y="1640114"/>
            <a:ext cx="8229600" cy="5070929"/>
          </a:xfrm>
        </p:spPr>
        <p:txBody>
          <a:bodyPr>
            <a:normAutofit/>
          </a:bodyPr>
          <a:lstStyle/>
          <a:p>
            <a:pPr marL="457200" indent="-457200">
              <a:buFont typeface="+mj-lt"/>
              <a:buAutoNum type="arabicPeriod"/>
            </a:pPr>
            <a:r>
              <a:rPr lang="en-US" dirty="0"/>
              <a:t>Parse, or analyze, the syntax (structure) of data and break it down into logical components</a:t>
            </a:r>
          </a:p>
          <a:p>
            <a:pPr marL="457200" indent="-457200">
              <a:buFont typeface="+mj-lt"/>
              <a:buAutoNum type="arabicPeriod"/>
            </a:pPr>
            <a:r>
              <a:rPr lang="en-US" dirty="0"/>
              <a:t>Transform data from Excel spreadsheets into JSON</a:t>
            </a:r>
          </a:p>
          <a:p>
            <a:pPr lvl="1"/>
            <a:r>
              <a:rPr lang="en-US" dirty="0"/>
              <a:t>JSON (JavaScript Object Notation) is a lightweight data format optimal for use in data visualization</a:t>
            </a:r>
          </a:p>
          <a:p>
            <a:pPr lvl="1"/>
            <a:endParaRPr lang="en-US" dirty="0"/>
          </a:p>
          <a:p>
            <a:pPr marL="274320" lvl="1" indent="0">
              <a:buNone/>
            </a:pPr>
            <a:endParaRPr lang="en-US" dirty="0"/>
          </a:p>
          <a:p>
            <a:pPr lvl="1"/>
            <a:endParaRPr lang="en-US" dirty="0"/>
          </a:p>
          <a:p>
            <a:pPr lvl="1"/>
            <a:endParaRPr lang="en-US" dirty="0"/>
          </a:p>
          <a:p>
            <a:endParaRPr lang="en-US" dirty="0"/>
          </a:p>
          <a:p>
            <a:r>
              <a:rPr lang="en-US" dirty="0"/>
              <a:t>Complete internal JSON representation of Excel input is first step towards expanding visualization capabilities of GRNsight</a:t>
            </a:r>
          </a:p>
        </p:txBody>
      </p:sp>
      <p:pic>
        <p:nvPicPr>
          <p:cNvPr id="5" name="Picture 4">
            <a:extLst>
              <a:ext uri="{FF2B5EF4-FFF2-40B4-BE49-F238E27FC236}">
                <a16:creationId xmlns:a16="http://schemas.microsoft.com/office/drawing/2014/main" id="{8B47E6C8-EDDE-4C40-801E-D65A3876E051}"/>
              </a:ext>
            </a:extLst>
          </p:cNvPr>
          <p:cNvPicPr>
            <a:picLocks noChangeAspect="1"/>
          </p:cNvPicPr>
          <p:nvPr/>
        </p:nvPicPr>
        <p:blipFill rotWithShape="1">
          <a:blip r:embed="rId2">
            <a:extLst>
              <a:ext uri="{28A0092B-C50C-407E-A947-70E740481C1C}">
                <a14:useLocalDpi xmlns:a14="http://schemas.microsoft.com/office/drawing/2010/main" val="0"/>
              </a:ext>
            </a:extLst>
          </a:blip>
          <a:srcRect b="49229"/>
          <a:stretch/>
        </p:blipFill>
        <p:spPr>
          <a:xfrm>
            <a:off x="1753507" y="3860874"/>
            <a:ext cx="1943100" cy="1244448"/>
          </a:xfrm>
          <a:prstGeom prst="rect">
            <a:avLst/>
          </a:prstGeom>
        </p:spPr>
      </p:pic>
      <p:cxnSp>
        <p:nvCxnSpPr>
          <p:cNvPr id="7" name="Straight Arrow Connector 6">
            <a:extLst>
              <a:ext uri="{FF2B5EF4-FFF2-40B4-BE49-F238E27FC236}">
                <a16:creationId xmlns:a16="http://schemas.microsoft.com/office/drawing/2014/main" id="{965F7012-0B13-574E-84AF-AA6A01332C37}"/>
              </a:ext>
            </a:extLst>
          </p:cNvPr>
          <p:cNvCxnSpPr/>
          <p:nvPr/>
        </p:nvCxnSpPr>
        <p:spPr>
          <a:xfrm>
            <a:off x="4027714" y="4287156"/>
            <a:ext cx="108857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9CA3F27-A1DC-A744-9022-2F54EA7A1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393" y="3726170"/>
            <a:ext cx="2014764" cy="1513856"/>
          </a:xfrm>
          <a:prstGeom prst="rect">
            <a:avLst/>
          </a:prstGeom>
        </p:spPr>
      </p:pic>
    </p:spTree>
    <p:extLst>
      <p:ext uri="{BB962C8B-B14F-4D97-AF65-F5344CB8AC3E}">
        <p14:creationId xmlns:p14="http://schemas.microsoft.com/office/powerpoint/2010/main" val="1893425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36812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48B7-6364-6B47-844D-475C542B4C0F}"/>
              </a:ext>
            </a:extLst>
          </p:cNvPr>
          <p:cNvSpPr>
            <a:spLocks noGrp="1"/>
          </p:cNvSpPr>
          <p:nvPr>
            <p:ph type="title"/>
          </p:nvPr>
        </p:nvSpPr>
        <p:spPr/>
        <p:txBody>
          <a:bodyPr>
            <a:normAutofit/>
          </a:bodyPr>
          <a:lstStyle/>
          <a:p>
            <a:r>
              <a:rPr lang="en-US" sz="2800" b="1" dirty="0"/>
              <a:t>Node coloring feature was developed to visualize gene expression data</a:t>
            </a:r>
          </a:p>
        </p:txBody>
      </p:sp>
      <p:sp>
        <p:nvSpPr>
          <p:cNvPr id="3" name="Content Placeholder 2">
            <a:extLst>
              <a:ext uri="{FF2B5EF4-FFF2-40B4-BE49-F238E27FC236}">
                <a16:creationId xmlns:a16="http://schemas.microsoft.com/office/drawing/2014/main" id="{08DA2DBF-8CA1-DB48-9BB6-617B84C54270}"/>
              </a:ext>
            </a:extLst>
          </p:cNvPr>
          <p:cNvSpPr>
            <a:spLocks noGrp="1"/>
          </p:cNvSpPr>
          <p:nvPr>
            <p:ph idx="1"/>
          </p:nvPr>
        </p:nvSpPr>
        <p:spPr>
          <a:xfrm>
            <a:off x="457200" y="1781908"/>
            <a:ext cx="3077308" cy="3300046"/>
          </a:xfrm>
        </p:spPr>
        <p:txBody>
          <a:bodyPr>
            <a:normAutofit/>
          </a:bodyPr>
          <a:lstStyle/>
          <a:p>
            <a:r>
              <a:rPr lang="en-US" dirty="0"/>
              <a:t>Data collected from microarray experiments</a:t>
            </a:r>
          </a:p>
          <a:p>
            <a:r>
              <a:rPr lang="en-US" dirty="0"/>
              <a:t> Capture gene expression levels at specified time points</a:t>
            </a:r>
          </a:p>
          <a:p>
            <a:pPr marL="0" indent="0">
              <a:buNone/>
            </a:pPr>
            <a:endParaRPr lang="en-US" dirty="0"/>
          </a:p>
          <a:p>
            <a:endParaRPr lang="en-US" dirty="0"/>
          </a:p>
          <a:p>
            <a:endParaRPr lang="en-US" dirty="0"/>
          </a:p>
        </p:txBody>
      </p:sp>
      <p:pic>
        <p:nvPicPr>
          <p:cNvPr id="12" name="Picture 11" descr="ColdShockArrays">
            <a:extLst>
              <a:ext uri="{FF2B5EF4-FFF2-40B4-BE49-F238E27FC236}">
                <a16:creationId xmlns:a16="http://schemas.microsoft.com/office/drawing/2014/main" id="{6BD5C800-8AFF-2440-9B79-0E201ACFCDE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l="22501" t="21066" r="22501" b="10187"/>
          <a:stretch>
            <a:fillRect/>
          </a:stretch>
        </p:blipFill>
        <p:spPr bwMode="auto">
          <a:xfrm>
            <a:off x="3856465" y="1553308"/>
            <a:ext cx="502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4">
            <a:extLst>
              <a:ext uri="{FF2B5EF4-FFF2-40B4-BE49-F238E27FC236}">
                <a16:creationId xmlns:a16="http://schemas.microsoft.com/office/drawing/2014/main" id="{2968E056-CAD6-EB48-AF49-EC78AAACCC09}"/>
              </a:ext>
            </a:extLst>
          </p:cNvPr>
          <p:cNvSpPr txBox="1">
            <a:spLocks noChangeArrowheads="1"/>
          </p:cNvSpPr>
          <p:nvPr/>
        </p:nvSpPr>
        <p:spPr bwMode="auto">
          <a:xfrm>
            <a:off x="3810428" y="1553308"/>
            <a:ext cx="2484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a:t>t</a:t>
            </a:r>
            <a:r>
              <a:rPr lang="en-US" altLang="en-US" baseline="-25000"/>
              <a:t>30</a:t>
            </a:r>
            <a:r>
              <a:rPr lang="en-US" altLang="en-US"/>
              <a:t>/t</a:t>
            </a:r>
            <a:r>
              <a:rPr lang="en-US" altLang="en-US" baseline="-25000"/>
              <a:t>0</a:t>
            </a:r>
            <a:r>
              <a:rPr lang="en-US" altLang="en-US"/>
              <a:t> cold shock</a:t>
            </a:r>
          </a:p>
        </p:txBody>
      </p:sp>
      <p:sp>
        <p:nvSpPr>
          <p:cNvPr id="14" name="Text Box 5">
            <a:extLst>
              <a:ext uri="{FF2B5EF4-FFF2-40B4-BE49-F238E27FC236}">
                <a16:creationId xmlns:a16="http://schemas.microsoft.com/office/drawing/2014/main" id="{76FB44EC-52D9-7D4E-B0E7-1ED6876D42F7}"/>
              </a:ext>
            </a:extLst>
          </p:cNvPr>
          <p:cNvSpPr txBox="1">
            <a:spLocks noChangeArrowheads="1"/>
          </p:cNvSpPr>
          <p:nvPr/>
        </p:nvSpPr>
        <p:spPr bwMode="auto">
          <a:xfrm>
            <a:off x="6401228" y="1553308"/>
            <a:ext cx="2484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dirty="0"/>
              <a:t>t</a:t>
            </a:r>
            <a:r>
              <a:rPr lang="en-US" altLang="en-US" baseline="-25000" dirty="0"/>
              <a:t>60</a:t>
            </a:r>
            <a:r>
              <a:rPr lang="en-US" altLang="en-US" dirty="0"/>
              <a:t>/t</a:t>
            </a:r>
            <a:r>
              <a:rPr lang="en-US" altLang="en-US" baseline="-25000" dirty="0"/>
              <a:t>0</a:t>
            </a:r>
            <a:r>
              <a:rPr lang="en-US" altLang="en-US" dirty="0"/>
              <a:t> cold shock</a:t>
            </a:r>
          </a:p>
        </p:txBody>
      </p:sp>
      <p:sp>
        <p:nvSpPr>
          <p:cNvPr id="15" name="Text Box 6">
            <a:extLst>
              <a:ext uri="{FF2B5EF4-FFF2-40B4-BE49-F238E27FC236}">
                <a16:creationId xmlns:a16="http://schemas.microsoft.com/office/drawing/2014/main" id="{E340685F-BC61-6948-BC59-0FF42CA0A10C}"/>
              </a:ext>
            </a:extLst>
          </p:cNvPr>
          <p:cNvSpPr txBox="1">
            <a:spLocks noChangeArrowheads="1"/>
          </p:cNvSpPr>
          <p:nvPr/>
        </p:nvSpPr>
        <p:spPr bwMode="auto">
          <a:xfrm>
            <a:off x="4085065" y="5744308"/>
            <a:ext cx="2166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dirty="0"/>
              <a:t>t</a:t>
            </a:r>
            <a:r>
              <a:rPr lang="en-US" altLang="en-US" baseline="-25000" dirty="0"/>
              <a:t>90</a:t>
            </a:r>
            <a:r>
              <a:rPr lang="en-US" altLang="en-US" dirty="0"/>
              <a:t>/t</a:t>
            </a:r>
            <a:r>
              <a:rPr lang="en-US" altLang="en-US" baseline="-25000" dirty="0"/>
              <a:t>0</a:t>
            </a:r>
            <a:r>
              <a:rPr lang="en-US" altLang="en-US" dirty="0"/>
              <a:t> recovery</a:t>
            </a:r>
          </a:p>
        </p:txBody>
      </p:sp>
      <p:sp>
        <p:nvSpPr>
          <p:cNvPr id="16" name="Text Box 7">
            <a:extLst>
              <a:ext uri="{FF2B5EF4-FFF2-40B4-BE49-F238E27FC236}">
                <a16:creationId xmlns:a16="http://schemas.microsoft.com/office/drawing/2014/main" id="{78896427-B1C6-C24E-B5B0-8FED8E80CFAD}"/>
              </a:ext>
            </a:extLst>
          </p:cNvPr>
          <p:cNvSpPr txBox="1">
            <a:spLocks noChangeArrowheads="1"/>
          </p:cNvSpPr>
          <p:nvPr/>
        </p:nvSpPr>
        <p:spPr bwMode="auto">
          <a:xfrm>
            <a:off x="6371065" y="5744308"/>
            <a:ext cx="227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a:t>t</a:t>
            </a:r>
            <a:r>
              <a:rPr lang="en-US" altLang="en-US" baseline="-25000"/>
              <a:t>120</a:t>
            </a:r>
            <a:r>
              <a:rPr lang="en-US" altLang="en-US"/>
              <a:t>/t</a:t>
            </a:r>
            <a:r>
              <a:rPr lang="en-US" altLang="en-US" baseline="-25000"/>
              <a:t>0</a:t>
            </a:r>
            <a:r>
              <a:rPr lang="en-US" altLang="en-US"/>
              <a:t> recovery</a:t>
            </a:r>
          </a:p>
        </p:txBody>
      </p:sp>
    </p:spTree>
    <p:extLst>
      <p:ext uri="{BB962C8B-B14F-4D97-AF65-F5344CB8AC3E}">
        <p14:creationId xmlns:p14="http://schemas.microsoft.com/office/powerpoint/2010/main" val="2098720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48B7-6364-6B47-844D-475C542B4C0F}"/>
              </a:ext>
            </a:extLst>
          </p:cNvPr>
          <p:cNvSpPr>
            <a:spLocks noGrp="1"/>
          </p:cNvSpPr>
          <p:nvPr>
            <p:ph type="title"/>
          </p:nvPr>
        </p:nvSpPr>
        <p:spPr>
          <a:xfrm>
            <a:off x="457200" y="852714"/>
            <a:ext cx="8229600" cy="990600"/>
          </a:xfrm>
        </p:spPr>
        <p:txBody>
          <a:bodyPr>
            <a:noAutofit/>
          </a:bodyPr>
          <a:lstStyle/>
          <a:p>
            <a:r>
              <a:rPr lang="en-US" sz="2800" b="1" dirty="0"/>
              <a:t>Nodes are colored with a heat map corresponding to gene expression levels over time</a:t>
            </a:r>
            <a:br>
              <a:rPr lang="en-US" sz="2800" b="1" dirty="0"/>
            </a:br>
            <a:r>
              <a:rPr lang="en-US" sz="2800" b="1" dirty="0"/>
              <a:t> </a:t>
            </a:r>
          </a:p>
        </p:txBody>
      </p:sp>
      <p:sp>
        <p:nvSpPr>
          <p:cNvPr id="3" name="Content Placeholder 2">
            <a:extLst>
              <a:ext uri="{FF2B5EF4-FFF2-40B4-BE49-F238E27FC236}">
                <a16:creationId xmlns:a16="http://schemas.microsoft.com/office/drawing/2014/main" id="{08DA2DBF-8CA1-DB48-9BB6-617B84C54270}"/>
              </a:ext>
            </a:extLst>
          </p:cNvPr>
          <p:cNvSpPr>
            <a:spLocks noGrp="1"/>
          </p:cNvSpPr>
          <p:nvPr>
            <p:ph idx="1"/>
          </p:nvPr>
        </p:nvSpPr>
        <p:spPr>
          <a:xfrm>
            <a:off x="193432" y="3640015"/>
            <a:ext cx="8792306" cy="3074236"/>
          </a:xfrm>
        </p:spPr>
        <p:txBody>
          <a:bodyPr>
            <a:normAutofit/>
          </a:bodyPr>
          <a:lstStyle/>
          <a:p>
            <a:r>
              <a:rPr lang="en-US" sz="2600" dirty="0"/>
              <a:t>Rectangular nodes vertically subdivided by the number of data time points in dataset</a:t>
            </a:r>
          </a:p>
          <a:p>
            <a:r>
              <a:rPr lang="en-US" sz="2600" dirty="0"/>
              <a:t>The color of each vertical “slice” corresponds to the expression value of that gene at the particular time point</a:t>
            </a:r>
          </a:p>
          <a:p>
            <a:pPr lvl="1"/>
            <a:r>
              <a:rPr lang="en-US" sz="2200" dirty="0"/>
              <a:t>Red = increase in mRNA</a:t>
            </a:r>
          </a:p>
          <a:p>
            <a:pPr lvl="1"/>
            <a:r>
              <a:rPr lang="en-US" sz="2200" dirty="0"/>
              <a:t>Blue = decrease in mRNA</a:t>
            </a:r>
          </a:p>
          <a:p>
            <a:pPr marL="274320" lvl="1" indent="0">
              <a:buNone/>
            </a:pPr>
            <a:endParaRPr lang="en-US" dirty="0"/>
          </a:p>
          <a:p>
            <a:pPr lvl="1"/>
            <a:endParaRPr lang="en-US" dirty="0"/>
          </a:p>
          <a:p>
            <a:endParaRPr lang="en-US" dirty="0"/>
          </a:p>
        </p:txBody>
      </p:sp>
      <p:pic>
        <p:nvPicPr>
          <p:cNvPr id="9" name="Picture 8">
            <a:extLst>
              <a:ext uri="{FF2B5EF4-FFF2-40B4-BE49-F238E27FC236}">
                <a16:creationId xmlns:a16="http://schemas.microsoft.com/office/drawing/2014/main" id="{BC5020F2-F712-0E4C-83C0-C1C444615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32" y="2070518"/>
            <a:ext cx="8361361" cy="1342292"/>
          </a:xfrm>
          <a:prstGeom prst="rect">
            <a:avLst/>
          </a:prstGeom>
        </p:spPr>
      </p:pic>
    </p:spTree>
    <p:extLst>
      <p:ext uri="{BB962C8B-B14F-4D97-AF65-F5344CB8AC3E}">
        <p14:creationId xmlns:p14="http://schemas.microsoft.com/office/powerpoint/2010/main" val="4228093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Outline</a:t>
            </a:r>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D3BF08-3D4F-6240-83B4-F4E7B9929AB1}"/>
              </a:ext>
            </a:extLst>
          </p:cNvPr>
          <p:cNvSpPr>
            <a:spLocks noGrp="1"/>
          </p:cNvSpPr>
          <p:nvPr>
            <p:ph idx="1"/>
          </p:nvPr>
        </p:nvSpPr>
        <p:spPr>
          <a:xfrm>
            <a:off x="457200" y="1600200"/>
            <a:ext cx="8475786" cy="4876800"/>
          </a:xfrm>
        </p:spPr>
        <p:txBody>
          <a:bodyPr/>
          <a:lstStyle/>
          <a:p>
            <a:r>
              <a:rPr lang="en-US" sz="2600" dirty="0"/>
              <a:t>Accessibility for color blind users</a:t>
            </a:r>
          </a:p>
          <a:p>
            <a:r>
              <a:rPr lang="en-US" sz="2600" dirty="0"/>
              <a:t>Consistency for node and edge color schemes</a:t>
            </a:r>
          </a:p>
          <a:p>
            <a:pPr marL="0" indent="0">
              <a:buNone/>
            </a:pPr>
            <a:endParaRPr lang="en-US" dirty="0"/>
          </a:p>
        </p:txBody>
      </p:sp>
      <p:pic>
        <p:nvPicPr>
          <p:cNvPr id="4" name="Picture 3">
            <a:extLst>
              <a:ext uri="{FF2B5EF4-FFF2-40B4-BE49-F238E27FC236}">
                <a16:creationId xmlns:a16="http://schemas.microsoft.com/office/drawing/2014/main" id="{97BF8080-EF18-A44F-8555-93B85D269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770742"/>
            <a:ext cx="4237892" cy="3059927"/>
          </a:xfrm>
          <a:prstGeom prst="rect">
            <a:avLst/>
          </a:prstGeom>
        </p:spPr>
      </p:pic>
      <p:sp>
        <p:nvSpPr>
          <p:cNvPr id="5" name="Title 1">
            <a:extLst>
              <a:ext uri="{FF2B5EF4-FFF2-40B4-BE49-F238E27FC236}">
                <a16:creationId xmlns:a16="http://schemas.microsoft.com/office/drawing/2014/main" id="{604A4E0C-645F-9E45-BCBB-831AB947E06E}"/>
              </a:ext>
            </a:extLst>
          </p:cNvPr>
          <p:cNvSpPr>
            <a:spLocks noGrp="1"/>
          </p:cNvSpPr>
          <p:nvPr>
            <p:ph type="title"/>
          </p:nvPr>
        </p:nvSpPr>
        <p:spPr>
          <a:xfrm>
            <a:off x="457200" y="416169"/>
            <a:ext cx="8229600" cy="990600"/>
          </a:xfrm>
        </p:spPr>
        <p:txBody>
          <a:bodyPr>
            <a:noAutofit/>
          </a:bodyPr>
          <a:lstStyle/>
          <a:p>
            <a:r>
              <a:rPr lang="en-US" sz="2800" b="1" dirty="0"/>
              <a:t>Network edge colors were changed from cyan/magenta to blue/red</a:t>
            </a:r>
          </a:p>
        </p:txBody>
      </p:sp>
      <p:sp>
        <p:nvSpPr>
          <p:cNvPr id="6" name="TextBox 5">
            <a:extLst>
              <a:ext uri="{FF2B5EF4-FFF2-40B4-BE49-F238E27FC236}">
                <a16:creationId xmlns:a16="http://schemas.microsoft.com/office/drawing/2014/main" id="{7FA98627-F2A9-DA47-A1E3-E55134AE904E}"/>
              </a:ext>
            </a:extLst>
          </p:cNvPr>
          <p:cNvSpPr txBox="1"/>
          <p:nvPr/>
        </p:nvSpPr>
        <p:spPr>
          <a:xfrm>
            <a:off x="6022731" y="6050394"/>
            <a:ext cx="1705708" cy="369332"/>
          </a:xfrm>
          <a:prstGeom prst="rect">
            <a:avLst/>
          </a:prstGeom>
          <a:noFill/>
        </p:spPr>
        <p:txBody>
          <a:bodyPr wrap="square" rtlCol="0">
            <a:spAutoFit/>
          </a:bodyPr>
          <a:lstStyle/>
          <a:p>
            <a:r>
              <a:rPr lang="en-US" b="1" dirty="0"/>
              <a:t>GRNsight v3</a:t>
            </a:r>
          </a:p>
        </p:txBody>
      </p:sp>
      <p:pic>
        <p:nvPicPr>
          <p:cNvPr id="10" name="Picture 9">
            <a:extLst>
              <a:ext uri="{FF2B5EF4-FFF2-40B4-BE49-F238E27FC236}">
                <a16:creationId xmlns:a16="http://schemas.microsoft.com/office/drawing/2014/main" id="{21D8EE16-0C8D-1D49-92C3-D649C054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3" y="2770742"/>
            <a:ext cx="4484077" cy="3098753"/>
          </a:xfrm>
          <a:prstGeom prst="rect">
            <a:avLst/>
          </a:prstGeom>
        </p:spPr>
      </p:pic>
      <p:sp>
        <p:nvSpPr>
          <p:cNvPr id="12" name="TextBox 11">
            <a:extLst>
              <a:ext uri="{FF2B5EF4-FFF2-40B4-BE49-F238E27FC236}">
                <a16:creationId xmlns:a16="http://schemas.microsoft.com/office/drawing/2014/main" id="{F0B171A0-21C1-0B4B-BA36-5E54DE1DF8EF}"/>
              </a:ext>
            </a:extLst>
          </p:cNvPr>
          <p:cNvSpPr txBox="1"/>
          <p:nvPr/>
        </p:nvSpPr>
        <p:spPr>
          <a:xfrm>
            <a:off x="1472712" y="6054161"/>
            <a:ext cx="1705708" cy="369332"/>
          </a:xfrm>
          <a:prstGeom prst="rect">
            <a:avLst/>
          </a:prstGeom>
          <a:noFill/>
        </p:spPr>
        <p:txBody>
          <a:bodyPr wrap="square" rtlCol="0">
            <a:spAutoFit/>
          </a:bodyPr>
          <a:lstStyle/>
          <a:p>
            <a:r>
              <a:rPr lang="en-US" b="1" dirty="0"/>
              <a:t>GRNsight v2</a:t>
            </a:r>
          </a:p>
        </p:txBody>
      </p:sp>
    </p:spTree>
    <p:extLst>
      <p:ext uri="{BB962C8B-B14F-4D97-AF65-F5344CB8AC3E}">
        <p14:creationId xmlns:p14="http://schemas.microsoft.com/office/powerpoint/2010/main" val="393430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8715-3EF0-5C47-9B7C-ABCDC7F26C93}"/>
              </a:ext>
            </a:extLst>
          </p:cNvPr>
          <p:cNvSpPr>
            <a:spLocks noGrp="1"/>
          </p:cNvSpPr>
          <p:nvPr>
            <p:ph type="title"/>
          </p:nvPr>
        </p:nvSpPr>
        <p:spPr/>
        <p:txBody>
          <a:bodyPr>
            <a:normAutofit/>
          </a:bodyPr>
          <a:lstStyle/>
          <a:p>
            <a:r>
              <a:rPr lang="en-US" sz="2800" b="1" dirty="0"/>
              <a:t>A node coloring menu allows users to modify parameters of node coloring</a:t>
            </a:r>
          </a:p>
        </p:txBody>
      </p:sp>
      <p:pic>
        <p:nvPicPr>
          <p:cNvPr id="7" name="Content Placeholder 6">
            <a:extLst>
              <a:ext uri="{FF2B5EF4-FFF2-40B4-BE49-F238E27FC236}">
                <a16:creationId xmlns:a16="http://schemas.microsoft.com/office/drawing/2014/main" id="{18B56AA8-878A-6142-87C9-1755FDEEA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5246" y="1798027"/>
            <a:ext cx="5733508" cy="4251080"/>
          </a:xfrm>
          <a:ln w="38100">
            <a:solidFill>
              <a:schemeClr val="accent1"/>
            </a:solidFill>
          </a:ln>
        </p:spPr>
      </p:pic>
    </p:spTree>
    <p:extLst>
      <p:ext uri="{BB962C8B-B14F-4D97-AF65-F5344CB8AC3E}">
        <p14:creationId xmlns:p14="http://schemas.microsoft.com/office/powerpoint/2010/main" val="37811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70CF-D73F-3344-8A23-53CE3605C1AA}"/>
              </a:ext>
            </a:extLst>
          </p:cNvPr>
          <p:cNvSpPr>
            <a:spLocks noGrp="1"/>
          </p:cNvSpPr>
          <p:nvPr>
            <p:ph type="title"/>
          </p:nvPr>
        </p:nvSpPr>
        <p:spPr>
          <a:xfrm>
            <a:off x="457200" y="533400"/>
            <a:ext cx="8229600" cy="990600"/>
          </a:xfrm>
        </p:spPr>
        <p:txBody>
          <a:bodyPr>
            <a:normAutofit/>
          </a:bodyPr>
          <a:lstStyle/>
          <a:p>
            <a:r>
              <a:rPr lang="en-US" sz="2800" b="1" dirty="0"/>
              <a:t>Users can manually select the dataset(s) to use for node coloring</a:t>
            </a:r>
          </a:p>
        </p:txBody>
      </p:sp>
      <p:sp>
        <p:nvSpPr>
          <p:cNvPr id="3" name="Content Placeholder 2">
            <a:extLst>
              <a:ext uri="{FF2B5EF4-FFF2-40B4-BE49-F238E27FC236}">
                <a16:creationId xmlns:a16="http://schemas.microsoft.com/office/drawing/2014/main" id="{8E3D40F8-76CE-9549-9CC8-3E97A11E358D}"/>
              </a:ext>
            </a:extLst>
          </p:cNvPr>
          <p:cNvSpPr>
            <a:spLocks noGrp="1"/>
          </p:cNvSpPr>
          <p:nvPr>
            <p:ph idx="1"/>
          </p:nvPr>
        </p:nvSpPr>
        <p:spPr>
          <a:xfrm>
            <a:off x="4572000" y="1704596"/>
            <a:ext cx="4376057" cy="2884123"/>
          </a:xfrm>
        </p:spPr>
        <p:txBody>
          <a:bodyPr/>
          <a:lstStyle/>
          <a:p>
            <a:r>
              <a:rPr lang="en-US" dirty="0"/>
              <a:t>Options are auto generated by automatically detecting the expression sheets in the Excel workbook</a:t>
            </a:r>
          </a:p>
          <a:p>
            <a:r>
              <a:rPr lang="en-US" dirty="0"/>
              <a:t>Two different datasets can be selected to visually compare expression data</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44C72DD-CA56-E64F-A72F-26785A368DB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457200" y="1731529"/>
            <a:ext cx="3853543" cy="2857190"/>
          </a:xfrm>
          <a:prstGeom prst="rect">
            <a:avLst/>
          </a:prstGeom>
        </p:spPr>
      </p:pic>
      <p:sp>
        <p:nvSpPr>
          <p:cNvPr id="7" name="Rectangle 6">
            <a:extLst>
              <a:ext uri="{FF2B5EF4-FFF2-40B4-BE49-F238E27FC236}">
                <a16:creationId xmlns:a16="http://schemas.microsoft.com/office/drawing/2014/main" id="{2BDFFC63-C5EE-7D4B-9C3D-C5ACBB65FA49}"/>
              </a:ext>
            </a:extLst>
          </p:cNvPr>
          <p:cNvSpPr/>
          <p:nvPr/>
        </p:nvSpPr>
        <p:spPr>
          <a:xfrm>
            <a:off x="457200" y="1731529"/>
            <a:ext cx="3853543" cy="28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32B90DF-560A-6F48-BB23-154734226FC9}"/>
              </a:ext>
            </a:extLst>
          </p:cNvPr>
          <p:cNvPicPr>
            <a:picLocks noChangeAspect="1"/>
          </p:cNvPicPr>
          <p:nvPr/>
        </p:nvPicPr>
        <p:blipFill rotWithShape="1">
          <a:blip r:embed="rId4">
            <a:extLst>
              <a:ext uri="{28A0092B-C50C-407E-A947-70E740481C1C}">
                <a14:useLocalDpi xmlns:a14="http://schemas.microsoft.com/office/drawing/2010/main" val="0"/>
              </a:ext>
            </a:extLst>
          </a:blip>
          <a:srcRect l="2649"/>
          <a:stretch/>
        </p:blipFill>
        <p:spPr>
          <a:xfrm>
            <a:off x="439615" y="4916325"/>
            <a:ext cx="5978769" cy="1207824"/>
          </a:xfrm>
          <a:prstGeom prst="rect">
            <a:avLst/>
          </a:prstGeom>
        </p:spPr>
      </p:pic>
      <p:pic>
        <p:nvPicPr>
          <p:cNvPr id="14" name="Picture 13">
            <a:extLst>
              <a:ext uri="{FF2B5EF4-FFF2-40B4-BE49-F238E27FC236}">
                <a16:creationId xmlns:a16="http://schemas.microsoft.com/office/drawing/2014/main" id="{8010CB15-8F2E-E447-8A19-43E2690840FD}"/>
              </a:ext>
            </a:extLst>
          </p:cNvPr>
          <p:cNvPicPr>
            <a:picLocks noChangeAspect="1"/>
          </p:cNvPicPr>
          <p:nvPr/>
        </p:nvPicPr>
        <p:blipFill rotWithShape="1">
          <a:blip r:embed="rId5">
            <a:extLst>
              <a:ext uri="{28A0092B-C50C-407E-A947-70E740481C1C}">
                <a14:useLocalDpi xmlns:a14="http://schemas.microsoft.com/office/drawing/2010/main" val="0"/>
              </a:ext>
            </a:extLst>
          </a:blip>
          <a:srcRect t="1" r="8741" b="41820"/>
          <a:stretch/>
        </p:blipFill>
        <p:spPr>
          <a:xfrm>
            <a:off x="492371" y="1766699"/>
            <a:ext cx="3692770" cy="1662301"/>
          </a:xfrm>
          <a:prstGeom prst="rect">
            <a:avLst/>
          </a:prstGeom>
        </p:spPr>
      </p:pic>
      <p:sp>
        <p:nvSpPr>
          <p:cNvPr id="15" name="TextBox 14">
            <a:extLst>
              <a:ext uri="{FF2B5EF4-FFF2-40B4-BE49-F238E27FC236}">
                <a16:creationId xmlns:a16="http://schemas.microsoft.com/office/drawing/2014/main" id="{1BF933C3-8D5A-9849-8E7A-BC9FDD6629BF}"/>
              </a:ext>
            </a:extLst>
          </p:cNvPr>
          <p:cNvSpPr txBox="1"/>
          <p:nvPr/>
        </p:nvSpPr>
        <p:spPr>
          <a:xfrm>
            <a:off x="6627997" y="5089568"/>
            <a:ext cx="2390398" cy="369332"/>
          </a:xfrm>
          <a:prstGeom prst="rect">
            <a:avLst/>
          </a:prstGeom>
          <a:noFill/>
        </p:spPr>
        <p:txBody>
          <a:bodyPr wrap="none" rtlCol="0">
            <a:spAutoFit/>
          </a:bodyPr>
          <a:lstStyle/>
          <a:p>
            <a:r>
              <a:rPr lang="en-US" b="1" dirty="0"/>
              <a:t>wt_log2_expression</a:t>
            </a:r>
          </a:p>
        </p:txBody>
      </p:sp>
      <p:sp>
        <p:nvSpPr>
          <p:cNvPr id="16" name="TextBox 15">
            <a:extLst>
              <a:ext uri="{FF2B5EF4-FFF2-40B4-BE49-F238E27FC236}">
                <a16:creationId xmlns:a16="http://schemas.microsoft.com/office/drawing/2014/main" id="{C275EE24-CB7F-704A-95CE-9C1B02FAA651}"/>
              </a:ext>
            </a:extLst>
          </p:cNvPr>
          <p:cNvSpPr txBox="1"/>
          <p:nvPr/>
        </p:nvSpPr>
        <p:spPr>
          <a:xfrm>
            <a:off x="6627997" y="5458900"/>
            <a:ext cx="2233246" cy="646331"/>
          </a:xfrm>
          <a:prstGeom prst="rect">
            <a:avLst/>
          </a:prstGeom>
          <a:noFill/>
        </p:spPr>
        <p:txBody>
          <a:bodyPr wrap="square" rtlCol="0">
            <a:spAutoFit/>
          </a:bodyPr>
          <a:lstStyle/>
          <a:p>
            <a:r>
              <a:rPr lang="en-US" b="1" dirty="0"/>
              <a:t>wt_log2_optimized_expression</a:t>
            </a:r>
          </a:p>
        </p:txBody>
      </p:sp>
      <p:sp>
        <p:nvSpPr>
          <p:cNvPr id="25" name="Right Brace 24">
            <a:extLst>
              <a:ext uri="{FF2B5EF4-FFF2-40B4-BE49-F238E27FC236}">
                <a16:creationId xmlns:a16="http://schemas.microsoft.com/office/drawing/2014/main" id="{833A188F-1089-244A-ACF9-39E314C92ED0}"/>
              </a:ext>
            </a:extLst>
          </p:cNvPr>
          <p:cNvSpPr/>
          <p:nvPr/>
        </p:nvSpPr>
        <p:spPr>
          <a:xfrm>
            <a:off x="6242538" y="5169193"/>
            <a:ext cx="367874" cy="28970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8145F9DF-FC0B-7341-82F1-C9A36BA07E64}"/>
              </a:ext>
            </a:extLst>
          </p:cNvPr>
          <p:cNvSpPr/>
          <p:nvPr/>
        </p:nvSpPr>
        <p:spPr>
          <a:xfrm>
            <a:off x="6224953" y="5513463"/>
            <a:ext cx="367874" cy="28970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7283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0D05-BE19-1945-A897-73976778784C}"/>
              </a:ext>
            </a:extLst>
          </p:cNvPr>
          <p:cNvSpPr>
            <a:spLocks noGrp="1"/>
          </p:cNvSpPr>
          <p:nvPr>
            <p:ph type="title"/>
          </p:nvPr>
        </p:nvSpPr>
        <p:spPr>
          <a:xfrm>
            <a:off x="543886" y="503576"/>
            <a:ext cx="8057503" cy="838395"/>
          </a:xfrm>
        </p:spPr>
        <p:txBody>
          <a:bodyPr>
            <a:noAutofit/>
          </a:bodyPr>
          <a:lstStyle/>
          <a:p>
            <a:r>
              <a:rPr lang="en-US" sz="2800" b="1" dirty="0"/>
              <a:t>Users may override the default log fold change max value</a:t>
            </a:r>
          </a:p>
        </p:txBody>
      </p:sp>
      <p:sp>
        <p:nvSpPr>
          <p:cNvPr id="3" name="Content Placeholder 2">
            <a:extLst>
              <a:ext uri="{FF2B5EF4-FFF2-40B4-BE49-F238E27FC236}">
                <a16:creationId xmlns:a16="http://schemas.microsoft.com/office/drawing/2014/main" id="{B3ADDB68-5092-E943-8C66-79D7E3915D07}"/>
              </a:ext>
            </a:extLst>
          </p:cNvPr>
          <p:cNvSpPr>
            <a:spLocks noGrp="1"/>
          </p:cNvSpPr>
          <p:nvPr>
            <p:ph idx="1"/>
          </p:nvPr>
        </p:nvSpPr>
        <p:spPr>
          <a:xfrm>
            <a:off x="543886" y="4799853"/>
            <a:ext cx="7830140" cy="1270208"/>
          </a:xfrm>
        </p:spPr>
        <p:txBody>
          <a:bodyPr>
            <a:normAutofit/>
          </a:bodyPr>
          <a:lstStyle/>
          <a:p>
            <a:r>
              <a:rPr lang="en-US" dirty="0"/>
              <a:t>Log fold change max value determines how expression values “map” to the coloring legend</a:t>
            </a:r>
          </a:p>
          <a:p>
            <a:r>
              <a:rPr lang="en-US" dirty="0"/>
              <a:t>Default value arbitrarily set to 3</a:t>
            </a:r>
          </a:p>
        </p:txBody>
      </p:sp>
      <p:pic>
        <p:nvPicPr>
          <p:cNvPr id="21" name="Picture 20">
            <a:extLst>
              <a:ext uri="{FF2B5EF4-FFF2-40B4-BE49-F238E27FC236}">
                <a16:creationId xmlns:a16="http://schemas.microsoft.com/office/drawing/2014/main" id="{B09B7BA7-914E-314C-814E-447C4532260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2532185" y="1542202"/>
            <a:ext cx="3853543" cy="2857190"/>
          </a:xfrm>
          <a:prstGeom prst="rect">
            <a:avLst/>
          </a:prstGeom>
        </p:spPr>
      </p:pic>
      <p:pic>
        <p:nvPicPr>
          <p:cNvPr id="22" name="Picture 21">
            <a:extLst>
              <a:ext uri="{FF2B5EF4-FFF2-40B4-BE49-F238E27FC236}">
                <a16:creationId xmlns:a16="http://schemas.microsoft.com/office/drawing/2014/main" id="{139296A2-0D41-D243-AEFA-95086442193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59704" b="1234"/>
          <a:stretch/>
        </p:blipFill>
        <p:spPr>
          <a:xfrm>
            <a:off x="2532185" y="3248080"/>
            <a:ext cx="3853543" cy="1116103"/>
          </a:xfrm>
          <a:prstGeom prst="rect">
            <a:avLst/>
          </a:prstGeom>
        </p:spPr>
      </p:pic>
      <p:sp>
        <p:nvSpPr>
          <p:cNvPr id="23" name="Rectangle 22">
            <a:extLst>
              <a:ext uri="{FF2B5EF4-FFF2-40B4-BE49-F238E27FC236}">
                <a16:creationId xmlns:a16="http://schemas.microsoft.com/office/drawing/2014/main" id="{FBCEB02F-D946-974C-875D-35218C72DBB0}"/>
              </a:ext>
            </a:extLst>
          </p:cNvPr>
          <p:cNvSpPr/>
          <p:nvPr/>
        </p:nvSpPr>
        <p:spPr>
          <a:xfrm>
            <a:off x="2532185" y="1542202"/>
            <a:ext cx="3853543" cy="28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043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C6DF-8121-9743-87EB-468A81DB32C4}"/>
              </a:ext>
            </a:extLst>
          </p:cNvPr>
          <p:cNvSpPr>
            <a:spLocks noGrp="1"/>
          </p:cNvSpPr>
          <p:nvPr>
            <p:ph type="title"/>
          </p:nvPr>
        </p:nvSpPr>
        <p:spPr>
          <a:xfrm>
            <a:off x="439616" y="596382"/>
            <a:ext cx="8229600" cy="1067395"/>
          </a:xfrm>
        </p:spPr>
        <p:txBody>
          <a:bodyPr>
            <a:normAutofit fontScale="90000"/>
          </a:bodyPr>
          <a:lstStyle/>
          <a:p>
            <a:r>
              <a:rPr lang="en-US" sz="3100" b="1" dirty="0"/>
              <a:t>Users may change value to increase/decrease color intensity of their visualization</a:t>
            </a:r>
            <a:endParaRPr lang="en-US" dirty="0"/>
          </a:p>
        </p:txBody>
      </p:sp>
      <p:sp>
        <p:nvSpPr>
          <p:cNvPr id="4" name="TextBox 3">
            <a:extLst>
              <a:ext uri="{FF2B5EF4-FFF2-40B4-BE49-F238E27FC236}">
                <a16:creationId xmlns:a16="http://schemas.microsoft.com/office/drawing/2014/main" id="{6D089336-4B17-8E41-835A-7FCD2495F4BA}"/>
              </a:ext>
            </a:extLst>
          </p:cNvPr>
          <p:cNvSpPr txBox="1"/>
          <p:nvPr/>
        </p:nvSpPr>
        <p:spPr>
          <a:xfrm>
            <a:off x="1958219" y="2735045"/>
            <a:ext cx="299734" cy="523220"/>
          </a:xfrm>
          <a:prstGeom prst="rect">
            <a:avLst/>
          </a:prstGeom>
          <a:noFill/>
        </p:spPr>
        <p:txBody>
          <a:bodyPr wrap="square" rtlCol="0">
            <a:spAutoFit/>
          </a:bodyPr>
          <a:lstStyle/>
          <a:p>
            <a:r>
              <a:rPr lang="en-US" sz="2800" b="1" dirty="0"/>
              <a:t>1</a:t>
            </a:r>
          </a:p>
        </p:txBody>
      </p:sp>
      <p:sp>
        <p:nvSpPr>
          <p:cNvPr id="5" name="TextBox 4">
            <a:extLst>
              <a:ext uri="{FF2B5EF4-FFF2-40B4-BE49-F238E27FC236}">
                <a16:creationId xmlns:a16="http://schemas.microsoft.com/office/drawing/2014/main" id="{8E8DD48C-9F9D-FD48-971C-2CE6CC57D1D6}"/>
              </a:ext>
            </a:extLst>
          </p:cNvPr>
          <p:cNvSpPr txBox="1"/>
          <p:nvPr/>
        </p:nvSpPr>
        <p:spPr>
          <a:xfrm>
            <a:off x="1958219" y="3645671"/>
            <a:ext cx="299734" cy="523220"/>
          </a:xfrm>
          <a:prstGeom prst="rect">
            <a:avLst/>
          </a:prstGeom>
          <a:noFill/>
        </p:spPr>
        <p:txBody>
          <a:bodyPr wrap="square" rtlCol="0">
            <a:spAutoFit/>
          </a:bodyPr>
          <a:lstStyle/>
          <a:p>
            <a:r>
              <a:rPr lang="en-US" sz="2800" b="1" dirty="0"/>
              <a:t>3</a:t>
            </a:r>
          </a:p>
        </p:txBody>
      </p:sp>
      <p:sp>
        <p:nvSpPr>
          <p:cNvPr id="6" name="TextBox 5">
            <a:extLst>
              <a:ext uri="{FF2B5EF4-FFF2-40B4-BE49-F238E27FC236}">
                <a16:creationId xmlns:a16="http://schemas.microsoft.com/office/drawing/2014/main" id="{231380F5-D0AB-D045-A2F2-9D49EB6500EF}"/>
              </a:ext>
            </a:extLst>
          </p:cNvPr>
          <p:cNvSpPr txBox="1"/>
          <p:nvPr/>
        </p:nvSpPr>
        <p:spPr>
          <a:xfrm>
            <a:off x="1958219" y="4556298"/>
            <a:ext cx="299734" cy="523220"/>
          </a:xfrm>
          <a:prstGeom prst="rect">
            <a:avLst/>
          </a:prstGeom>
          <a:noFill/>
        </p:spPr>
        <p:txBody>
          <a:bodyPr wrap="square" rtlCol="0">
            <a:spAutoFit/>
          </a:bodyPr>
          <a:lstStyle/>
          <a:p>
            <a:r>
              <a:rPr lang="en-US" sz="2800" b="1" dirty="0"/>
              <a:t>5</a:t>
            </a:r>
          </a:p>
        </p:txBody>
      </p:sp>
      <p:sp>
        <p:nvSpPr>
          <p:cNvPr id="7" name="TextBox 6">
            <a:extLst>
              <a:ext uri="{FF2B5EF4-FFF2-40B4-BE49-F238E27FC236}">
                <a16:creationId xmlns:a16="http://schemas.microsoft.com/office/drawing/2014/main" id="{4AC1F192-E078-D74F-BCC8-1697EEEE8389}"/>
              </a:ext>
            </a:extLst>
          </p:cNvPr>
          <p:cNvSpPr txBox="1"/>
          <p:nvPr/>
        </p:nvSpPr>
        <p:spPr>
          <a:xfrm>
            <a:off x="627354" y="1663777"/>
            <a:ext cx="2344446" cy="707886"/>
          </a:xfrm>
          <a:prstGeom prst="rect">
            <a:avLst/>
          </a:prstGeom>
          <a:noFill/>
        </p:spPr>
        <p:txBody>
          <a:bodyPr wrap="square" rtlCol="0">
            <a:spAutoFit/>
          </a:bodyPr>
          <a:lstStyle/>
          <a:p>
            <a:pPr algn="ctr"/>
            <a:r>
              <a:rPr lang="en-US" sz="2000" b="1" dirty="0"/>
              <a:t>Log Fold Change Max Value</a:t>
            </a:r>
          </a:p>
        </p:txBody>
      </p:sp>
      <p:cxnSp>
        <p:nvCxnSpPr>
          <p:cNvPr id="8" name="Straight Arrow Connector 7">
            <a:extLst>
              <a:ext uri="{FF2B5EF4-FFF2-40B4-BE49-F238E27FC236}">
                <a16:creationId xmlns:a16="http://schemas.microsoft.com/office/drawing/2014/main" id="{977EB546-E5D0-2541-8794-11A2182EB75C}"/>
              </a:ext>
            </a:extLst>
          </p:cNvPr>
          <p:cNvCxnSpPr>
            <a:cxnSpLocks/>
          </p:cNvCxnSpPr>
          <p:nvPr/>
        </p:nvCxnSpPr>
        <p:spPr>
          <a:xfrm>
            <a:off x="1672338" y="2433219"/>
            <a:ext cx="0" cy="2965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750A482-939E-3046-8FA0-1D669CB99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307" y="2565115"/>
            <a:ext cx="5840875" cy="859696"/>
          </a:xfrm>
          <a:prstGeom prst="rect">
            <a:avLst/>
          </a:prstGeom>
        </p:spPr>
      </p:pic>
      <p:pic>
        <p:nvPicPr>
          <p:cNvPr id="10" name="Picture 9">
            <a:extLst>
              <a:ext uri="{FF2B5EF4-FFF2-40B4-BE49-F238E27FC236}">
                <a16:creationId xmlns:a16="http://schemas.microsoft.com/office/drawing/2014/main" id="{16EA14E5-44D5-074E-AE55-317026B2F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21" y="3506367"/>
            <a:ext cx="5877397" cy="861343"/>
          </a:xfrm>
          <a:prstGeom prst="rect">
            <a:avLst/>
          </a:prstGeom>
        </p:spPr>
      </p:pic>
      <p:pic>
        <p:nvPicPr>
          <p:cNvPr id="11" name="Picture 10">
            <a:extLst>
              <a:ext uri="{FF2B5EF4-FFF2-40B4-BE49-F238E27FC236}">
                <a16:creationId xmlns:a16="http://schemas.microsoft.com/office/drawing/2014/main" id="{C54AD59A-504B-3047-A785-D7A55627F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652" y="4367710"/>
            <a:ext cx="5727530" cy="900396"/>
          </a:xfrm>
          <a:prstGeom prst="rect">
            <a:avLst/>
          </a:prstGeom>
        </p:spPr>
      </p:pic>
    </p:spTree>
    <p:extLst>
      <p:ext uri="{BB962C8B-B14F-4D97-AF65-F5344CB8AC3E}">
        <p14:creationId xmlns:p14="http://schemas.microsoft.com/office/powerpoint/2010/main" val="252706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1BEF-806F-1840-AC69-B30DE84BA086}"/>
              </a:ext>
            </a:extLst>
          </p:cNvPr>
          <p:cNvSpPr>
            <a:spLocks noGrp="1"/>
          </p:cNvSpPr>
          <p:nvPr>
            <p:ph type="title"/>
          </p:nvPr>
        </p:nvSpPr>
        <p:spPr>
          <a:xfrm>
            <a:off x="369276" y="521677"/>
            <a:ext cx="8475785" cy="990600"/>
          </a:xfrm>
        </p:spPr>
        <p:txBody>
          <a:bodyPr>
            <a:noAutofit/>
          </a:bodyPr>
          <a:lstStyle/>
          <a:p>
            <a:r>
              <a:rPr lang="en-US" sz="2800" b="1" dirty="0"/>
              <a:t>Visual inspection of gene expression is crucial to verifying the correctness of the </a:t>
            </a:r>
            <a:r>
              <a:rPr lang="en-US" sz="2800" b="1" dirty="0" err="1"/>
              <a:t>GRNmap</a:t>
            </a:r>
            <a:r>
              <a:rPr lang="en-US" sz="2800" b="1" dirty="0"/>
              <a:t> simulation</a:t>
            </a:r>
          </a:p>
        </p:txBody>
      </p:sp>
      <p:graphicFrame>
        <p:nvGraphicFramePr>
          <p:cNvPr id="4" name="Content Placeholder 3">
            <a:extLst>
              <a:ext uri="{FF2B5EF4-FFF2-40B4-BE49-F238E27FC236}">
                <a16:creationId xmlns:a16="http://schemas.microsoft.com/office/drawing/2014/main" id="{63FE65DA-88CF-AB4B-9DAE-5B8FD80D28DF}"/>
              </a:ext>
            </a:extLst>
          </p:cNvPr>
          <p:cNvGraphicFramePr>
            <a:graphicFrameLocks noGrp="1"/>
          </p:cNvGraphicFramePr>
          <p:nvPr>
            <p:ph idx="1"/>
            <p:extLst>
              <p:ext uri="{D42A27DB-BD31-4B8C-83A1-F6EECF244321}">
                <p14:modId xmlns:p14="http://schemas.microsoft.com/office/powerpoint/2010/main" val="621677288"/>
              </p:ext>
            </p:extLst>
          </p:nvPr>
        </p:nvGraphicFramePr>
        <p:xfrm>
          <a:off x="5534762" y="1948348"/>
          <a:ext cx="3481754" cy="1739639"/>
        </p:xfrm>
        <a:graphic>
          <a:graphicData uri="http://schemas.openxmlformats.org/drawingml/2006/table">
            <a:tbl>
              <a:tblPr firstRow="1" bandRow="1">
                <a:tableStyleId>{5940675A-B579-460E-94D1-54222C63F5DA}</a:tableStyleId>
              </a:tblPr>
              <a:tblGrid>
                <a:gridCol w="889660">
                  <a:extLst>
                    <a:ext uri="{9D8B030D-6E8A-4147-A177-3AD203B41FA5}">
                      <a16:colId xmlns:a16="http://schemas.microsoft.com/office/drawing/2014/main" val="1937965588"/>
                    </a:ext>
                  </a:extLst>
                </a:gridCol>
                <a:gridCol w="1243142">
                  <a:extLst>
                    <a:ext uri="{9D8B030D-6E8A-4147-A177-3AD203B41FA5}">
                      <a16:colId xmlns:a16="http://schemas.microsoft.com/office/drawing/2014/main" val="187959268"/>
                    </a:ext>
                  </a:extLst>
                </a:gridCol>
                <a:gridCol w="1348952">
                  <a:extLst>
                    <a:ext uri="{9D8B030D-6E8A-4147-A177-3AD203B41FA5}">
                      <a16:colId xmlns:a16="http://schemas.microsoft.com/office/drawing/2014/main" val="3362661256"/>
                    </a:ext>
                  </a:extLst>
                </a:gridCol>
              </a:tblGrid>
              <a:tr h="459479">
                <a:tc>
                  <a:txBody>
                    <a:bodyPr/>
                    <a:lstStyle/>
                    <a:p>
                      <a:endParaRPr lang="en-US" dirty="0"/>
                    </a:p>
                  </a:txBody>
                  <a:tcPr/>
                </a:tc>
                <a:tc>
                  <a:txBody>
                    <a:bodyPr/>
                    <a:lstStyle/>
                    <a:p>
                      <a:r>
                        <a:rPr lang="en-US" dirty="0"/>
                        <a:t>Red</a:t>
                      </a:r>
                    </a:p>
                  </a:txBody>
                  <a:tcPr/>
                </a:tc>
                <a:tc>
                  <a:txBody>
                    <a:bodyPr/>
                    <a:lstStyle/>
                    <a:p>
                      <a:r>
                        <a:rPr lang="en-US" dirty="0"/>
                        <a:t>Blue</a:t>
                      </a:r>
                    </a:p>
                  </a:txBody>
                  <a:tcPr/>
                </a:tc>
                <a:extLst>
                  <a:ext uri="{0D108BD9-81ED-4DB2-BD59-A6C34878D82A}">
                    <a16:rowId xmlns:a16="http://schemas.microsoft.com/office/drawing/2014/main" val="2395856229"/>
                  </a:ext>
                </a:extLst>
              </a:tr>
              <a:tr h="459479">
                <a:tc>
                  <a:txBody>
                    <a:bodyPr/>
                    <a:lstStyle/>
                    <a:p>
                      <a:r>
                        <a:rPr lang="en-US" dirty="0"/>
                        <a:t>Edges</a:t>
                      </a:r>
                    </a:p>
                  </a:txBody>
                  <a:tcPr/>
                </a:tc>
                <a:tc>
                  <a:txBody>
                    <a:bodyPr/>
                    <a:lstStyle/>
                    <a:p>
                      <a:r>
                        <a:rPr lang="en-US" dirty="0"/>
                        <a:t>Gene Activation</a:t>
                      </a:r>
                    </a:p>
                  </a:txBody>
                  <a:tcPr/>
                </a:tc>
                <a:tc>
                  <a:txBody>
                    <a:bodyPr/>
                    <a:lstStyle/>
                    <a:p>
                      <a:r>
                        <a:rPr lang="en-US" dirty="0"/>
                        <a:t>Gene Repression</a:t>
                      </a:r>
                    </a:p>
                  </a:txBody>
                  <a:tcPr/>
                </a:tc>
                <a:extLst>
                  <a:ext uri="{0D108BD9-81ED-4DB2-BD59-A6C34878D82A}">
                    <a16:rowId xmlns:a16="http://schemas.microsoft.com/office/drawing/2014/main" val="2411970325"/>
                  </a:ext>
                </a:extLst>
              </a:tr>
              <a:tr h="459479">
                <a:tc>
                  <a:txBody>
                    <a:bodyPr/>
                    <a:lstStyle/>
                    <a:p>
                      <a:r>
                        <a:rPr lang="en-US" dirty="0"/>
                        <a:t>Nodes</a:t>
                      </a:r>
                    </a:p>
                  </a:txBody>
                  <a:tcPr/>
                </a:tc>
                <a:tc>
                  <a:txBody>
                    <a:bodyPr/>
                    <a:lstStyle/>
                    <a:p>
                      <a:r>
                        <a:rPr lang="en-US" dirty="0"/>
                        <a:t>Increase in mRNA</a:t>
                      </a:r>
                    </a:p>
                  </a:txBody>
                  <a:tcPr/>
                </a:tc>
                <a:tc>
                  <a:txBody>
                    <a:bodyPr/>
                    <a:lstStyle/>
                    <a:p>
                      <a:r>
                        <a:rPr lang="en-US" dirty="0"/>
                        <a:t>Decrease in mRNA</a:t>
                      </a:r>
                    </a:p>
                  </a:txBody>
                  <a:tcPr/>
                </a:tc>
                <a:extLst>
                  <a:ext uri="{0D108BD9-81ED-4DB2-BD59-A6C34878D82A}">
                    <a16:rowId xmlns:a16="http://schemas.microsoft.com/office/drawing/2014/main" val="1423690464"/>
                  </a:ext>
                </a:extLst>
              </a:tr>
            </a:tbl>
          </a:graphicData>
        </a:graphic>
      </p:graphicFrame>
      <p:sp>
        <p:nvSpPr>
          <p:cNvPr id="8" name="Content Placeholder 2">
            <a:extLst>
              <a:ext uri="{FF2B5EF4-FFF2-40B4-BE49-F238E27FC236}">
                <a16:creationId xmlns:a16="http://schemas.microsoft.com/office/drawing/2014/main" id="{B765FAD4-F78D-4D4C-A2C7-D372DF8298B1}"/>
              </a:ext>
            </a:extLst>
          </p:cNvPr>
          <p:cNvSpPr txBox="1">
            <a:spLocks/>
          </p:cNvSpPr>
          <p:nvPr/>
        </p:nvSpPr>
        <p:spPr>
          <a:xfrm>
            <a:off x="219816" y="4404874"/>
            <a:ext cx="8625245" cy="2084224"/>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Node coloring of </a:t>
            </a:r>
            <a:r>
              <a:rPr lang="en-US" b="1" dirty="0"/>
              <a:t>ASH1</a:t>
            </a:r>
            <a:r>
              <a:rPr lang="en-US" dirty="0"/>
              <a:t> is explained by incoming edges</a:t>
            </a:r>
          </a:p>
          <a:p>
            <a:pPr lvl="1"/>
            <a:r>
              <a:rPr lang="en-US" dirty="0"/>
              <a:t>Initially activated by SWI5, then repressed</a:t>
            </a:r>
          </a:p>
          <a:p>
            <a:r>
              <a:rPr lang="en-US" b="1" dirty="0"/>
              <a:t>MSN2</a:t>
            </a:r>
            <a:r>
              <a:rPr lang="en-US" dirty="0"/>
              <a:t> is not explained</a:t>
            </a:r>
          </a:p>
          <a:p>
            <a:pPr lvl="1"/>
            <a:r>
              <a:rPr lang="en-US" dirty="0"/>
              <a:t>Increase in expression, but only regulatory relationship acting on it is a strong repression from GCR2</a:t>
            </a:r>
          </a:p>
          <a:p>
            <a:pPr lvl="1"/>
            <a:r>
              <a:rPr lang="en-US" dirty="0"/>
              <a:t>Another factor missing in the network?</a:t>
            </a:r>
          </a:p>
          <a:p>
            <a:pPr marL="0" indent="0">
              <a:buFont typeface="Arial" pitchFamily="34" charset="0"/>
              <a:buNone/>
            </a:pPr>
            <a:endParaRPr lang="en-US" dirty="0"/>
          </a:p>
          <a:p>
            <a:endParaRPr lang="en-US" dirty="0"/>
          </a:p>
          <a:p>
            <a:endParaRPr lang="en-US" dirty="0"/>
          </a:p>
        </p:txBody>
      </p:sp>
      <p:sp>
        <p:nvSpPr>
          <p:cNvPr id="5" name="TextBox 4">
            <a:extLst>
              <a:ext uri="{FF2B5EF4-FFF2-40B4-BE49-F238E27FC236}">
                <a16:creationId xmlns:a16="http://schemas.microsoft.com/office/drawing/2014/main" id="{A1EEF6C6-D41E-DB44-88CC-FA7E61C34CCE}"/>
              </a:ext>
            </a:extLst>
          </p:cNvPr>
          <p:cNvSpPr txBox="1"/>
          <p:nvPr/>
        </p:nvSpPr>
        <p:spPr>
          <a:xfrm>
            <a:off x="249110" y="3860074"/>
            <a:ext cx="5032147" cy="369332"/>
          </a:xfrm>
          <a:prstGeom prst="rect">
            <a:avLst/>
          </a:prstGeom>
          <a:noFill/>
        </p:spPr>
        <p:txBody>
          <a:bodyPr wrap="none" rtlCol="0">
            <a:spAutoFit/>
          </a:bodyPr>
          <a:lstStyle/>
          <a:p>
            <a:r>
              <a:rPr lang="en-US" b="1" dirty="0"/>
              <a:t>Snippet of wt_log2_expression visualization</a:t>
            </a:r>
          </a:p>
        </p:txBody>
      </p:sp>
      <p:pic>
        <p:nvPicPr>
          <p:cNvPr id="12" name="Picture 11">
            <a:extLst>
              <a:ext uri="{FF2B5EF4-FFF2-40B4-BE49-F238E27FC236}">
                <a16:creationId xmlns:a16="http://schemas.microsoft.com/office/drawing/2014/main" id="{7EC4FF73-BC6C-2C47-AA01-A8CEA8AC0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50" y="1846385"/>
            <a:ext cx="5260868" cy="1961369"/>
          </a:xfrm>
          <a:prstGeom prst="rect">
            <a:avLst/>
          </a:prstGeom>
          <a:ln w="38100">
            <a:solidFill>
              <a:srgbClr val="93A299"/>
            </a:solidFill>
          </a:ln>
        </p:spPr>
      </p:pic>
      <p:pic>
        <p:nvPicPr>
          <p:cNvPr id="17" name="Picture 16">
            <a:extLst>
              <a:ext uri="{FF2B5EF4-FFF2-40B4-BE49-F238E27FC236}">
                <a16:creationId xmlns:a16="http://schemas.microsoft.com/office/drawing/2014/main" id="{D10006B0-FE4F-3142-982A-90BEFC97340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34749" y="1846385"/>
            <a:ext cx="5260868" cy="1961369"/>
          </a:xfrm>
          <a:prstGeom prst="rect">
            <a:avLst/>
          </a:prstGeom>
          <a:ln w="38100">
            <a:solidFill>
              <a:srgbClr val="93A299"/>
            </a:solidFill>
          </a:ln>
        </p:spPr>
      </p:pic>
    </p:spTree>
    <p:extLst>
      <p:ext uri="{BB962C8B-B14F-4D97-AF65-F5344CB8AC3E}">
        <p14:creationId xmlns:p14="http://schemas.microsoft.com/office/powerpoint/2010/main" val="779064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a:t>Conclusion</a:t>
            </a:r>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lvl="0" indent="-342900">
              <a:spcBef>
                <a:spcPts val="1000"/>
              </a:spcBef>
              <a:spcAft>
                <a:spcPts val="1000"/>
              </a:spcAft>
              <a:buFont typeface="Arial"/>
              <a:buChar char="•"/>
            </a:pPr>
            <a:r>
              <a:rPr lang="en" b="1" dirty="0"/>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3.0</a:t>
            </a:r>
            <a:r>
              <a:rPr lang="en-US" b="1" dirty="0"/>
              <a:t>, the Excel spreadsheet controller was redesigned to process data from the entire </a:t>
            </a:r>
            <a:r>
              <a:rPr lang="en-US" b="1" dirty="0" err="1"/>
              <a:t>GRNmap</a:t>
            </a:r>
            <a:r>
              <a:rPr lang="en-US" b="1" dirty="0"/>
              <a:t> input or output workbook.</a:t>
            </a:r>
          </a:p>
          <a:p>
            <a:pPr marL="571500" indent="-342900">
              <a:spcBef>
                <a:spcPts val="0"/>
              </a:spcBef>
              <a:spcAft>
                <a:spcPts val="1000"/>
              </a:spcAft>
              <a:buFont typeface="Arial"/>
              <a:buChar char="•"/>
            </a:pPr>
            <a:r>
              <a:rPr lang="en-US" b="1" dirty="0"/>
              <a:t>In GRNsight version 3.0, a node coloring feature for visualizing gene expression was added.</a:t>
            </a:r>
          </a:p>
          <a:p>
            <a:pPr marL="571500" indent="-342900">
              <a:spcBef>
                <a:spcPts val="0"/>
              </a:spcBef>
              <a:spcAft>
                <a:spcPts val="1000"/>
              </a:spcAft>
              <a:buFont typeface="Arial"/>
              <a:buChar char="•"/>
            </a:pPr>
            <a:endParaRPr lang="en" b="1" dirty="0"/>
          </a:p>
        </p:txBody>
      </p:sp>
    </p:spTree>
    <p:extLst>
      <p:ext uri="{BB962C8B-B14F-4D97-AF65-F5344CB8AC3E}">
        <p14:creationId xmlns:p14="http://schemas.microsoft.com/office/powerpoint/2010/main" val="98940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a:solidFill>
                <a:schemeClr val="tx2"/>
              </a:solidFill>
            </a:endParaRPr>
          </a:p>
          <a:p>
            <a:pPr marL="0" indent="0">
              <a:buNone/>
            </a:pPr>
            <a:r>
              <a:rPr lang="en-US" dirty="0">
                <a:solidFill>
                  <a:schemeClr val="tx2"/>
                </a:solidFill>
              </a:rPr>
              <a:t>Current and future work documented via </a:t>
            </a:r>
            <a:r>
              <a:rPr lang="en-US" dirty="0" err="1">
                <a:solidFill>
                  <a:schemeClr val="tx2"/>
                </a:solidFill>
              </a:rPr>
              <a:t>Github</a:t>
            </a:r>
            <a:r>
              <a:rPr lang="en-US" dirty="0">
                <a:solidFill>
                  <a:schemeClr val="tx2"/>
                </a:solidFill>
              </a:rPr>
              <a:t> Issues</a:t>
            </a:r>
          </a:p>
          <a:p>
            <a:r>
              <a:rPr lang="en-US" dirty="0"/>
              <a:t>User interface menu redesign</a:t>
            </a:r>
          </a:p>
          <a:p>
            <a:r>
              <a:rPr lang="en-US" dirty="0"/>
              <a:t>Additional options for node coloring</a:t>
            </a:r>
          </a:p>
          <a:p>
            <a:pPr lvl="1"/>
            <a:r>
              <a:rPr lang="en-US" dirty="0"/>
              <a:t>User selected color scheme</a:t>
            </a:r>
          </a:p>
          <a:p>
            <a:pPr lvl="1"/>
            <a:r>
              <a:rPr lang="en-US" dirty="0"/>
              <a:t>Animation</a:t>
            </a:r>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a:solidFill>
                    <a:schemeClr val="tx2"/>
                  </a:solidFill>
                </a:rPr>
                <a:t>http://</a:t>
              </a:r>
              <a:r>
                <a:rPr lang="en-US" sz="2400" b="1" u="sng" dirty="0" err="1">
                  <a:solidFill>
                    <a:schemeClr val="tx2"/>
                  </a:solidFill>
                </a:rPr>
                <a:t>dondi.github.io</a:t>
              </a:r>
              <a:r>
                <a:rPr lang="en-US" sz="2400" b="1" u="sng" dirty="0">
                  <a:solidFill>
                    <a:schemeClr val="tx2"/>
                  </a:solidFill>
                </a:rPr>
                <a:t>/GRNsight/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a:solidFill>
                    <a:schemeClr val="tx2"/>
                  </a:solidFill>
                </a:rPr>
                <a:t>github.com</a:t>
              </a:r>
              <a:r>
                <a:rPr lang="en-US" sz="2400" b="1" u="sng" dirty="0">
                  <a:solidFill>
                    <a:schemeClr val="tx2"/>
                  </a:solidFill>
                </a:rPr>
                <a:t>/</a:t>
              </a:r>
              <a:r>
                <a:rPr lang="en-US" sz="2400" b="1" u="sng" dirty="0" err="1">
                  <a:solidFill>
                    <a:schemeClr val="tx2"/>
                  </a:solidFill>
                </a:rPr>
                <a:t>dondi</a:t>
              </a:r>
              <a:r>
                <a:rPr lang="en-US" sz="2400" b="1" u="sng" dirty="0">
                  <a:solidFill>
                    <a:schemeClr val="tx2"/>
                  </a:solidFill>
                </a:rPr>
                <a:t>/GRNsight</a:t>
              </a: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a:t>Acknowledgements</a:t>
            </a:r>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a:t>GRNsight Team</a:t>
            </a:r>
            <a:endParaRPr lang="en-US" sz="2000" u="sng" dirty="0"/>
          </a:p>
          <a:p>
            <a:pPr lvl="0">
              <a:spcBef>
                <a:spcPts val="0"/>
              </a:spcBef>
              <a:buNone/>
            </a:pPr>
            <a:r>
              <a:rPr lang="en" sz="2000" dirty="0" err="1"/>
              <a:t>Mihir</a:t>
            </a:r>
            <a:r>
              <a:rPr lang="en" sz="2000" dirty="0"/>
              <a:t> </a:t>
            </a:r>
            <a:r>
              <a:rPr lang="en" sz="2000" dirty="0" err="1"/>
              <a:t>Samdarshi</a:t>
            </a:r>
            <a:endParaRPr lang="en" sz="2000" dirty="0"/>
          </a:p>
          <a:p>
            <a:pPr lvl="0">
              <a:spcBef>
                <a:spcPts val="0"/>
              </a:spcBef>
              <a:buNone/>
            </a:pPr>
            <a:r>
              <a:rPr lang="en" sz="2000" dirty="0"/>
              <a:t>Jen Shin</a:t>
            </a:r>
          </a:p>
          <a:p>
            <a:pPr lvl="0">
              <a:spcBef>
                <a:spcPts val="0"/>
              </a:spcBef>
              <a:buNone/>
            </a:pPr>
            <a:r>
              <a:rPr lang="en" sz="2000" dirty="0"/>
              <a:t>Eileen Choe</a:t>
            </a:r>
          </a:p>
          <a:p>
            <a:pPr lvl="0">
              <a:spcBef>
                <a:spcPts val="0"/>
              </a:spcBef>
              <a:buNone/>
            </a:pPr>
            <a:r>
              <a:rPr lang="en" sz="2000" dirty="0"/>
              <a:t>Edward </a:t>
            </a:r>
            <a:r>
              <a:rPr lang="en" sz="2000" dirty="0" err="1"/>
              <a:t>Bachoura</a:t>
            </a:r>
            <a:endParaRPr lang="en" sz="2000" dirty="0"/>
          </a:p>
          <a:p>
            <a:pPr lvl="0">
              <a:spcBef>
                <a:spcPts val="0"/>
              </a:spcBef>
              <a:buNone/>
            </a:pPr>
            <a:r>
              <a:rPr lang="en-US" sz="2000" dirty="0" err="1"/>
              <a:t>Anindita</a:t>
            </a:r>
            <a:r>
              <a:rPr lang="en-US" sz="2000" dirty="0"/>
              <a:t> </a:t>
            </a:r>
            <a:r>
              <a:rPr lang="en-US" sz="2000" dirty="0" err="1"/>
              <a:t>Varshneya</a:t>
            </a:r>
            <a:endParaRPr lang="en-US" sz="2000" dirty="0"/>
          </a:p>
          <a:p>
            <a:pPr lvl="0">
              <a:spcBef>
                <a:spcPts val="0"/>
              </a:spcBef>
              <a:buNone/>
            </a:pPr>
            <a:endParaRPr sz="1200" dirty="0"/>
          </a:p>
          <a:p>
            <a:pPr lvl="0">
              <a:spcBef>
                <a:spcPts val="0"/>
              </a:spcBef>
              <a:buNone/>
            </a:pPr>
            <a:r>
              <a:rPr lang="en" sz="2000" u="sng" dirty="0"/>
              <a:t>GRNmap Team</a:t>
            </a:r>
          </a:p>
          <a:p>
            <a:pPr lvl="0">
              <a:spcBef>
                <a:spcPts val="0"/>
              </a:spcBef>
              <a:buNone/>
            </a:pPr>
            <a:r>
              <a:rPr lang="en" sz="2000" dirty="0"/>
              <a:t>Maggie O’Neil</a:t>
            </a:r>
          </a:p>
          <a:p>
            <a:pPr lvl="0">
              <a:spcBef>
                <a:spcPts val="0"/>
              </a:spcBef>
              <a:buNone/>
            </a:pPr>
            <a:r>
              <a:rPr lang="en" sz="2000" dirty="0"/>
              <a:t>Brandon Klein</a:t>
            </a:r>
            <a:endParaRPr lang="en-US" sz="2000" dirty="0"/>
          </a:p>
          <a:p>
            <a:pPr lvl="0">
              <a:spcBef>
                <a:spcPts val="0"/>
              </a:spcBef>
              <a:buNone/>
            </a:pPr>
            <a:r>
              <a:rPr lang="en-US" sz="2000" dirty="0"/>
              <a:t>Justin Kyle Torres</a:t>
            </a:r>
          </a:p>
          <a:p>
            <a:pPr lvl="0">
              <a:spcBef>
                <a:spcPts val="0"/>
              </a:spcBef>
              <a:buNone/>
            </a:pPr>
            <a:r>
              <a:rPr lang="en-US" sz="2000" dirty="0"/>
              <a:t>John Lopez</a:t>
            </a:r>
          </a:p>
          <a:p>
            <a:pPr lvl="0">
              <a:spcBef>
                <a:spcPts val="0"/>
              </a:spcBef>
              <a:buNone/>
            </a:pPr>
            <a:endParaRPr lang="en-US" sz="2000" dirty="0"/>
          </a:p>
          <a:p>
            <a:pPr>
              <a:spcBef>
                <a:spcPts val="0"/>
              </a:spcBef>
              <a:buNone/>
            </a:pPr>
            <a:r>
              <a:rPr lang="en" sz="2000" u="sng" dirty="0"/>
              <a:t>Wet Lab Team</a:t>
            </a:r>
          </a:p>
          <a:p>
            <a:pPr>
              <a:spcBef>
                <a:spcPts val="0"/>
              </a:spcBef>
              <a:buNone/>
            </a:pPr>
            <a:r>
              <a:rPr lang="en" sz="2000" dirty="0" err="1"/>
              <a:t>Nika</a:t>
            </a:r>
            <a:r>
              <a:rPr lang="en" sz="2000" dirty="0"/>
              <a:t> </a:t>
            </a:r>
            <a:r>
              <a:rPr lang="en-US" sz="2000" dirty="0" err="1"/>
              <a:t>Vafadari</a:t>
            </a:r>
            <a:endParaRPr lang="en" sz="2000" dirty="0"/>
          </a:p>
          <a:p>
            <a:pPr>
              <a:spcBef>
                <a:spcPts val="0"/>
              </a:spcBef>
              <a:buNone/>
            </a:pPr>
            <a:r>
              <a:rPr lang="en" sz="2000" dirty="0"/>
              <a:t>Katherine </a:t>
            </a:r>
            <a:r>
              <a:rPr lang="en-US" sz="2000" dirty="0" err="1"/>
              <a:t>Scheker</a:t>
            </a:r>
            <a:endParaRPr lang="en-US" sz="2000" dirty="0"/>
          </a:p>
          <a:p>
            <a:pPr>
              <a:spcBef>
                <a:spcPts val="0"/>
              </a:spcBef>
              <a:buNone/>
            </a:pPr>
            <a:r>
              <a:rPr lang="en-US" sz="2000" dirty="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015663"/>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dirty="0" err="1"/>
              <a:t>Dionisio</a:t>
            </a:r>
            <a:endParaRPr lang="en" sz="20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53611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network (GRN) controls the level of expression of genes and proteins</a:t>
            </a:r>
            <a:endParaRPr lang="en-US" altLang="en-US" sz="2800" b="1" dirty="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a:t>Transcription factors </a:t>
            </a:r>
            <a:r>
              <a:rPr lang="en-US" sz="2800" b="1" dirty="0"/>
              <a:t>activate</a:t>
            </a:r>
            <a:r>
              <a:rPr lang="en-US" sz="2800" dirty="0"/>
              <a:t> or </a:t>
            </a:r>
            <a:r>
              <a:rPr lang="en-US" sz="2800" b="1" dirty="0"/>
              <a:t>repress</a:t>
            </a:r>
            <a:r>
              <a:rPr lang="en-US" sz="2800" dirty="0"/>
              <a:t> expression.</a:t>
            </a:r>
          </a:p>
          <a:p>
            <a:r>
              <a:rPr lang="en-US" sz="2800" dirty="0"/>
              <a:t>To understand GRNs we want to quantify the </a:t>
            </a:r>
            <a:r>
              <a:rPr lang="en-US" sz="2800" b="1" dirty="0"/>
              <a:t>weight values</a:t>
            </a:r>
            <a:r>
              <a:rPr lang="en-US" sz="2800" dirty="0"/>
              <a:t> of these regulatory relationships.</a:t>
            </a:r>
            <a:endParaRPr lang="en-US" sz="2800" b="1" dirty="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65824" y="5778981"/>
            <a:ext cx="3327249" cy="646331"/>
          </a:xfrm>
          <a:prstGeom prst="rect">
            <a:avLst/>
          </a:prstGeom>
          <a:noFill/>
        </p:spPr>
        <p:txBody>
          <a:bodyPr wrap="square" rtlCol="0">
            <a:spAutoFit/>
          </a:bodyPr>
          <a:lstStyle/>
          <a:p>
            <a:r>
              <a:rPr lang="en-US" b="1" dirty="0"/>
              <a:t>Gene regulatory process</a:t>
            </a:r>
          </a:p>
          <a:p>
            <a:r>
              <a:rPr lang="en-US" b="1" dirty="0"/>
              <a:t>(Freeman, 2002)</a:t>
            </a:r>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682" y="719824"/>
            <a:ext cx="8229600" cy="990600"/>
          </a:xfrm>
        </p:spPr>
        <p:txBody>
          <a:bodyPr>
            <a:noAutofit/>
          </a:bodyPr>
          <a:lstStyle/>
          <a:p>
            <a:r>
              <a:rPr lang="en-US" sz="2800" b="1" dirty="0"/>
              <a:t>GRNmap models the dynamics of GRNs to estimate weight parameters (</a:t>
            </a:r>
            <a:r>
              <a:rPr lang="en-US" sz="2800" b="1" i="1" dirty="0"/>
              <a:t>w</a:t>
            </a:r>
            <a:r>
              <a:rPr lang="en-US" sz="2800" b="1" dirty="0"/>
              <a:t>)</a:t>
            </a:r>
            <a:br>
              <a:rPr lang="en-US" sz="3600" dirty="0"/>
            </a:br>
            <a:endParaRPr lang="en-US" sz="3600" dirty="0"/>
          </a:p>
        </p:txBody>
      </p:sp>
      <p:pic>
        <p:nvPicPr>
          <p:cNvPr id="7" name="Picture 6"/>
          <p:cNvPicPr>
            <a:picLocks noChangeAspect="1"/>
          </p:cNvPicPr>
          <p:nvPr/>
        </p:nvPicPr>
        <p:blipFill rotWithShape="1">
          <a:blip r:embed="rId4"/>
          <a:srcRect r="10200"/>
          <a:stretch/>
        </p:blipFill>
        <p:spPr>
          <a:xfrm>
            <a:off x="6207545" y="4211889"/>
            <a:ext cx="2410742" cy="1014993"/>
          </a:xfrm>
          <a:prstGeom prst="rect">
            <a:avLst/>
          </a:prstGeom>
        </p:spPr>
      </p:pic>
      <p:sp>
        <p:nvSpPr>
          <p:cNvPr id="3" name="Content Placeholder 2"/>
          <p:cNvSpPr>
            <a:spLocks noGrp="1"/>
          </p:cNvSpPr>
          <p:nvPr>
            <p:ph idx="1"/>
          </p:nvPr>
        </p:nvSpPr>
        <p:spPr>
          <a:xfrm>
            <a:off x="239296" y="1512277"/>
            <a:ext cx="8666373" cy="5152292"/>
          </a:xfrm>
        </p:spPr>
        <p:txBody>
          <a:bodyPr>
            <a:normAutofit lnSpcReduction="10000"/>
          </a:bodyPr>
          <a:lstStyle/>
          <a:p>
            <a:r>
              <a:rPr lang="en-US" sz="2800" dirty="0"/>
              <a:t>Magnitude of weights represent the influence of the transcription factor on its target gene.</a:t>
            </a:r>
          </a:p>
          <a:p>
            <a:pPr lvl="0"/>
            <a:r>
              <a:rPr lang="en-US" sz="2800" b="1" dirty="0"/>
              <a:t>Positive</a:t>
            </a:r>
            <a:r>
              <a:rPr lang="en-US" sz="2800" dirty="0"/>
              <a:t> weights = </a:t>
            </a:r>
            <a:r>
              <a:rPr lang="en-US" sz="2800" b="1" dirty="0"/>
              <a:t>activation</a:t>
            </a:r>
            <a:r>
              <a:rPr lang="en-US" sz="2800" dirty="0"/>
              <a:t> of gene expression.</a:t>
            </a:r>
          </a:p>
          <a:p>
            <a:pPr lvl="0"/>
            <a:r>
              <a:rPr lang="en-US" sz="2800" b="1" dirty="0"/>
              <a:t>Negative</a:t>
            </a:r>
            <a:r>
              <a:rPr lang="en-US" sz="2800" dirty="0"/>
              <a:t> weights = </a:t>
            </a:r>
            <a:r>
              <a:rPr lang="en-US" sz="2800" b="1" dirty="0"/>
              <a:t>repression</a:t>
            </a:r>
            <a:r>
              <a:rPr lang="en-US" sz="2800" dirty="0"/>
              <a:t> of gene expression.</a:t>
            </a:r>
          </a:p>
          <a:p>
            <a:pPr lvl="0"/>
            <a:endParaRPr lang="en-US" sz="2800" dirty="0"/>
          </a:p>
          <a:p>
            <a:pPr lvl="0"/>
            <a:endParaRPr lang="en-US" sz="2800" dirty="0"/>
          </a:p>
          <a:p>
            <a:pPr lvl="0"/>
            <a:endParaRPr lang="en-US" sz="2800" dirty="0"/>
          </a:p>
          <a:p>
            <a:pPr lvl="0"/>
            <a:endParaRPr lang="en-US" sz="2800" dirty="0"/>
          </a:p>
          <a:p>
            <a:pPr lvl="0"/>
            <a:endParaRPr lang="en-US" sz="2800" dirty="0"/>
          </a:p>
          <a:p>
            <a:pPr lvl="0"/>
            <a:r>
              <a:rPr lang="en-US" sz="2800" dirty="0"/>
              <a:t>GRNsight v3 will take into account other values in the equation.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226619426"/>
              </p:ext>
            </p:extLst>
          </p:nvPr>
        </p:nvGraphicFramePr>
        <p:xfrm>
          <a:off x="738842" y="3428368"/>
          <a:ext cx="6330850" cy="1567042"/>
        </p:xfrm>
        <a:graphic>
          <a:graphicData uri="http://schemas.openxmlformats.org/presentationml/2006/ole">
            <mc:AlternateContent xmlns:mc="http://schemas.openxmlformats.org/markup-compatibility/2006">
              <mc:Choice xmlns:v="urn:schemas-microsoft-com:vml" Requires="v">
                <p:oleObj spid="_x0000_s7420"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842" y="3428368"/>
                        <a:ext cx="6330850" cy="1567042"/>
                      </a:xfrm>
                      <a:prstGeom prst="rect">
                        <a:avLst/>
                      </a:prstGeom>
                      <a:noFill/>
                      <a:ln>
                        <a:noFill/>
                      </a:ln>
                    </p:spPr>
                  </p:pic>
                </p:oleObj>
              </mc:Fallback>
            </mc:AlternateContent>
          </a:graphicData>
        </a:graphic>
      </p:graphicFrame>
      <p:sp>
        <p:nvSpPr>
          <p:cNvPr id="26" name="TextBox 25"/>
          <p:cNvSpPr txBox="1"/>
          <p:nvPr/>
        </p:nvSpPr>
        <p:spPr>
          <a:xfrm>
            <a:off x="1521011" y="4995410"/>
            <a:ext cx="3441968" cy="369332"/>
          </a:xfrm>
          <a:prstGeom prst="rect">
            <a:avLst/>
          </a:prstGeom>
          <a:noFill/>
        </p:spPr>
        <p:txBody>
          <a:bodyPr wrap="none" rtlCol="0">
            <a:spAutoFit/>
          </a:bodyPr>
          <a:lstStyle/>
          <a:p>
            <a:r>
              <a:rPr lang="en-US" b="1" dirty="0"/>
              <a:t>GRNmap differential equation</a:t>
            </a:r>
          </a:p>
        </p:txBody>
      </p:sp>
      <p:sp>
        <p:nvSpPr>
          <p:cNvPr id="4" name="Oval 3">
            <a:extLst>
              <a:ext uri="{FF2B5EF4-FFF2-40B4-BE49-F238E27FC236}">
                <a16:creationId xmlns:a16="http://schemas.microsoft.com/office/drawing/2014/main" id="{FC5C4FF0-357E-8048-BD63-2526883EAC2E}"/>
              </a:ext>
            </a:extLst>
          </p:cNvPr>
          <p:cNvSpPr/>
          <p:nvPr/>
        </p:nvSpPr>
        <p:spPr>
          <a:xfrm>
            <a:off x="3886682" y="4229474"/>
            <a:ext cx="464466" cy="454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82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a:t>21 gene, 31 edge weighted network output from GRNmap</a:t>
            </a:r>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graphml</a:t>
              </a:r>
              <a:endParaRPr lang="en-US" sz="2600"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t>
              </a:r>
              <a:r>
                <a:rPr lang="en-US" sz="2600" dirty="0" err="1"/>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GRNsight </a:t>
            </a:r>
            <a:r>
              <a:rPr lang="en" b="1" dirty="0">
                <a:solidFill>
                  <a:schemeClr val="bg1">
                    <a:lumMod val="50000"/>
                  </a:schemeClr>
                </a:solidFill>
              </a:rPr>
              <a:t>version 3.0</a:t>
            </a:r>
            <a:r>
              <a:rPr lang="en-US" b="1" dirty="0">
                <a:solidFill>
                  <a:schemeClr val="bg1">
                    <a:lumMod val="50000"/>
                  </a:schemeClr>
                </a:solidFill>
              </a:rPr>
              <a:t>, the Excel spreadsheet controller was redesigned to process data from the entire </a:t>
            </a:r>
            <a:r>
              <a:rPr lang="en-US" b="1" dirty="0" err="1">
                <a:solidFill>
                  <a:schemeClr val="bg1">
                    <a:lumMod val="50000"/>
                  </a:schemeClr>
                </a:solidFill>
              </a:rPr>
              <a:t>GRNmap</a:t>
            </a:r>
            <a:r>
              <a:rPr lang="en-US" b="1" dirty="0">
                <a:solidFill>
                  <a:schemeClr val="bg1">
                    <a:lumMod val="50000"/>
                  </a:schemeClr>
                </a:solidFill>
              </a:rPr>
              <a:t> input or output workbook.</a:t>
            </a:r>
          </a:p>
          <a:p>
            <a:pPr marL="571500" indent="-342900">
              <a:spcBef>
                <a:spcPts val="0"/>
              </a:spcBef>
              <a:spcAft>
                <a:spcPts val="1000"/>
              </a:spcAft>
              <a:buFont typeface="Arial"/>
              <a:buChar char="•"/>
            </a:pPr>
            <a:r>
              <a:rPr lang="en-US" b="1" dirty="0">
                <a:solidFill>
                  <a:schemeClr val="bg1">
                    <a:lumMod val="50000"/>
                  </a:schemeClr>
                </a:solidFill>
              </a:rPr>
              <a:t>In GRNsight version 3.0, a node coloring feature for visualizing gene expression was added.</a:t>
            </a:r>
          </a:p>
          <a:p>
            <a:pPr marL="571500" lvl="0" indent="-342900" rtl="0">
              <a:spcBef>
                <a:spcPts val="0"/>
              </a:spcBef>
              <a:spcAft>
                <a:spcPts val="1000"/>
              </a:spcAft>
              <a:buFont typeface="Arial"/>
              <a:buChar char="•"/>
            </a:pPr>
            <a:endParaRPr lang="en" b="1" dirty="0">
              <a:solidFill>
                <a:schemeClr val="tx1"/>
              </a:solidFill>
            </a:endParaRPr>
          </a:p>
        </p:txBody>
      </p:sp>
      <p:sp>
        <p:nvSpPr>
          <p:cNvPr id="3" name="Title 1"/>
          <p:cNvSpPr>
            <a:spLocks noGrp="1"/>
          </p:cNvSpPr>
          <p:nvPr>
            <p:ph type="title"/>
          </p:nvPr>
        </p:nvSpPr>
        <p:spPr>
          <a:xfrm>
            <a:off x="457200" y="533400"/>
            <a:ext cx="8229600" cy="990600"/>
          </a:xfrm>
        </p:spPr>
        <p:txBody>
          <a:bodyPr/>
          <a:lstStyle/>
          <a:p>
            <a:r>
              <a:rPr lang="en-US" sz="2800" b="1" dirty="0"/>
              <a:t>Outline</a:t>
            </a:r>
          </a:p>
        </p:txBody>
      </p:sp>
    </p:spTree>
    <p:extLst>
      <p:ext uri="{BB962C8B-B14F-4D97-AF65-F5344CB8AC3E}">
        <p14:creationId xmlns:p14="http://schemas.microsoft.com/office/powerpoint/2010/main" val="20581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a:t>GRNsight automatically produces visualizations of weighted networks from adjacency matrix inputs</a:t>
            </a:r>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activation</a:t>
            </a:r>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repression</a:t>
            </a:r>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a:t>Key:</a:t>
            </a: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gene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a:t>Screenshot of GRNsight v1, released Aug 2016</a:t>
            </a:r>
          </a:p>
        </p:txBody>
      </p:sp>
    </p:spTree>
    <p:extLst>
      <p:ext uri="{BB962C8B-B14F-4D97-AF65-F5344CB8AC3E}">
        <p14:creationId xmlns:p14="http://schemas.microsoft.com/office/powerpoint/2010/main" val="537849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Existing visualization software must be installed and is optimized for large-scale graphs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 </a:t>
            </a:r>
            <a:r>
              <a:rPr lang="en-US" sz="2400" b="1" dirty="0" err="1"/>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a:t>Cytoscape</a:t>
              </a:r>
              <a:r>
                <a:rPr lang="en-US" sz="2400" b="1" dirty="0"/>
                <a:t> </a:t>
              </a:r>
              <a:r>
                <a:rPr lang="mr-IN" sz="2400" b="1" dirty="0"/>
                <a:t>–</a:t>
              </a:r>
              <a:r>
                <a:rPr lang="en-US" sz="2400" b="1" dirty="0"/>
                <a:t> </a:t>
              </a:r>
              <a:r>
                <a:rPr lang="en-US" sz="2400" b="1" dirty="0" err="1"/>
                <a:t>cytoscape.org</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14052</TotalTime>
  <Words>1929</Words>
  <Application>Microsoft Macintosh PowerPoint</Application>
  <PresentationFormat>On-screen Show (4:3)</PresentationFormat>
  <Paragraphs>255</Paragraphs>
  <Slides>28</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Mangal</vt:lpstr>
      <vt:lpstr>Wingdings</vt:lpstr>
      <vt:lpstr>Clarity</vt:lpstr>
      <vt:lpstr>Equation</vt:lpstr>
      <vt:lpstr>Extending the visualization capabilities of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In GRNsight v2, we’ve expanded GRNsight’s visual and analytic feature set</vt:lpstr>
      <vt:lpstr>GRNsight v3 is focused on expanding visualization features</vt:lpstr>
      <vt:lpstr>Outline</vt:lpstr>
      <vt:lpstr>GRNsight was originally designed to process the weight parameters from a GRNmap input or output Excel workbook</vt:lpstr>
      <vt:lpstr>GRNmap workbooks have other worksheets that contain additional data about the GRN</vt:lpstr>
      <vt:lpstr>GRNsight’s Excel spreadsheet parser was redesigned to process the entire GRNmap output</vt:lpstr>
      <vt:lpstr>Outline</vt:lpstr>
      <vt:lpstr>Node coloring feature was developed to visualize gene expression data</vt:lpstr>
      <vt:lpstr>Nodes are colored with a heat map corresponding to gene expression levels over time  </vt:lpstr>
      <vt:lpstr>Network edge colors were changed from cyan/magenta to blue/red</vt:lpstr>
      <vt:lpstr>A node coloring menu allows users to modify parameters of node coloring</vt:lpstr>
      <vt:lpstr>Users can manually select the dataset(s) to use for node coloring</vt:lpstr>
      <vt:lpstr>Users may override the default log fold change max value</vt:lpstr>
      <vt:lpstr>Users may change value to increase/decrease color intensity of their visualization</vt:lpstr>
      <vt:lpstr>Visual inspection of gene expression is crucial to verifying the correctness of the GRNmap simulation</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Microsoft Office User</cp:lastModifiedBy>
  <cp:revision>547</cp:revision>
  <cp:lastPrinted>2015-01-31T00:19:40Z</cp:lastPrinted>
  <dcterms:created xsi:type="dcterms:W3CDTF">2014-03-18T20:45:52Z</dcterms:created>
  <dcterms:modified xsi:type="dcterms:W3CDTF">2018-03-24T19:00:58Z</dcterms:modified>
</cp:coreProperties>
</file>